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41" r:id="rId2"/>
  </p:sldMasterIdLst>
  <p:notesMasterIdLst>
    <p:notesMasterId r:id="rId12"/>
  </p:notesMasterIdLst>
  <p:handoutMasterIdLst>
    <p:handoutMasterId r:id="rId13"/>
  </p:handoutMasterIdLst>
  <p:sldIdLst>
    <p:sldId id="439" r:id="rId3"/>
    <p:sldId id="402" r:id="rId4"/>
    <p:sldId id="434" r:id="rId5"/>
    <p:sldId id="433" r:id="rId6"/>
    <p:sldId id="437" r:id="rId7"/>
    <p:sldId id="436" r:id="rId8"/>
    <p:sldId id="440" r:id="rId9"/>
    <p:sldId id="438" r:id="rId10"/>
    <p:sldId id="431" r:id="rId11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31B"/>
    <a:srgbClr val="7F7CAC"/>
    <a:srgbClr val="C700FF"/>
    <a:srgbClr val="66E5EC"/>
    <a:srgbClr val="EC9118"/>
    <a:srgbClr val="59D3B6"/>
    <a:srgbClr val="4EB9A0"/>
    <a:srgbClr val="35A361"/>
    <a:srgbClr val="CD0920"/>
    <a:srgbClr val="FF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2" autoAdjust="0"/>
    <p:restoredTop sz="96272" autoAdjust="0"/>
  </p:normalViewPr>
  <p:slideViewPr>
    <p:cSldViewPr snapToGrid="0">
      <p:cViewPr>
        <p:scale>
          <a:sx n="150" d="100"/>
          <a:sy n="150" d="100"/>
        </p:scale>
        <p:origin x="-1064" y="-80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9" d="100"/>
          <a:sy n="159" d="100"/>
        </p:scale>
        <p:origin x="401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B01986F-148E-3D4F-93DC-85042F339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AE429099-F7C9-A64B-AA74-6060CED9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6022" y="1812022"/>
            <a:ext cx="6477450" cy="541355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Retail Fueling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7C42AB-B6D1-764F-954B-384B1BDC3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784297" cy="41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9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68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95312"/>
            <a:ext cx="1943100" cy="3976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95312"/>
            <a:ext cx="5676900" cy="3976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32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CC61-1959-6243-B0D5-93BF757A66D0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9B43-A018-7245-8D67-C9416439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CD9E-8820-4744-8A7A-0088E94062D0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E1EA-8DD7-B141-94A7-F32ED0049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CB0F-77FB-B84F-90E0-0454E5E69345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81D9-8C76-9142-8A02-0C6A5C01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E152-4FC0-E94B-98FB-CA69BA9409DA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30B1-F2A5-5A4C-A827-143633A31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BEB2-9528-D641-AFDE-57F1E727DDF5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B9D8-9FB0-544D-8344-FB89C91D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CC7A-A8DC-A745-A5A2-E8A051B42203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5715-B38D-4E4E-A2B6-F436C1E9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5D26-C9DB-7E4D-AFD7-C8D9CD1CEF02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C2E-FE44-0940-A988-757F9E1B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389631-C25C-2342-AABB-B2037AAF9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655854" cy="411899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22" y="255865"/>
            <a:ext cx="6477450" cy="442914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411" y="3682482"/>
            <a:ext cx="6469061" cy="436512"/>
          </a:xfrm>
        </p:spPr>
        <p:txBody>
          <a:bodyPr/>
          <a:lstStyle>
            <a:lvl1pPr marL="0" indent="0" algn="l">
              <a:buFont typeface="Wingdings" pitchFamily="1" charset="2"/>
              <a:buNone/>
              <a:defRPr sz="17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393CD1-2B3F-0F47-9AD9-6D4CF0B0F979}"/>
              </a:ext>
            </a:extLst>
          </p:cNvPr>
          <p:cNvSpPr/>
          <p:nvPr userDrawn="1"/>
        </p:nvSpPr>
        <p:spPr bwMode="auto">
          <a:xfrm>
            <a:off x="4178596" y="4848447"/>
            <a:ext cx="287079" cy="1834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10CC-619C-504B-A608-26C193C1A4F8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E201-AA62-A94E-AEA9-0B450A0B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7E77-5FE5-684E-B05E-72EBBB89FDBB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68DF-17E7-4145-9E70-679BF72D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5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DA57-8E05-FD4B-8031-C4BBD9AC947F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F792-2BC4-AE47-8DFB-BD895124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86C5-0490-A34E-950D-B8CD3EAAF466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BD7-B16C-2146-BC42-05F49DA0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 baseline="0">
                <a:solidFill>
                  <a:schemeClr val="bg2"/>
                </a:solidFill>
              </a:defRPr>
            </a:lvl1pPr>
            <a:lvl2pPr>
              <a:defRPr sz="1050" baseline="0">
                <a:solidFill>
                  <a:schemeClr val="bg2"/>
                </a:solidFill>
              </a:defRPr>
            </a:lvl2pPr>
            <a:lvl3pPr>
              <a:defRPr sz="900" baseline="0">
                <a:solidFill>
                  <a:schemeClr val="bg2"/>
                </a:solidFill>
              </a:defRPr>
            </a:lvl3pPr>
            <a:lvl4pPr>
              <a:defRPr sz="750" baseline="0">
                <a:solidFill>
                  <a:schemeClr val="bg2"/>
                </a:solidFill>
              </a:defRPr>
            </a:lvl4pPr>
            <a:lvl5pPr>
              <a:defRPr sz="675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02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089782"/>
            <a:ext cx="3708400" cy="3400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089782"/>
            <a:ext cx="3708400" cy="3400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1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3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66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33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77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5" Type="http://schemas.openxmlformats.org/officeDocument/2006/relationships/image" Target="../media/image2.png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0350" y="171450"/>
            <a:ext cx="8807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800102"/>
            <a:ext cx="8655050" cy="36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3971925" y="4850609"/>
            <a:ext cx="692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fld id="{EB2E43E7-3CF5-1442-B03A-52A50099ABBF}" type="slidenum">
              <a:rPr lang="en-US" sz="675">
                <a:solidFill>
                  <a:srgbClr val="1478AD"/>
                </a:solidFill>
                <a:latin typeface="Arial" charset="0"/>
              </a:rPr>
              <a:pPr algn="ctr" eaLnBrk="0" hangingPunct="0"/>
              <a:t>‹#›</a:t>
            </a:fld>
            <a:endParaRPr lang="en-US" sz="675" dirty="0">
              <a:solidFill>
                <a:srgbClr val="1478AD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899B743-40BA-BD43-9292-F37F8C85B3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95119" y="6387843"/>
            <a:ext cx="2350349" cy="483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61D4541-8145-EB41-BE42-6E8DE8ABB1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47519" y="6540243"/>
            <a:ext cx="2350349" cy="483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128C79-59FC-3749-BA5E-9D120AA31E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5" y="4800254"/>
            <a:ext cx="1716284" cy="349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162D07-B73D-A048-AA87-2928BDD99D0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3024"/>
            <a:ext cx="1492948" cy="420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4" r:id="rId2"/>
    <p:sldLayoutId id="2147485303" r:id="rId3"/>
    <p:sldLayoutId id="2147485304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  <p:sldLayoutId id="21474853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2143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Font typeface="Wingdings" charset="0"/>
        <a:buChar char="§"/>
        <a:defRPr sz="15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2679" indent="-172641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Font typeface="Times" charset="0"/>
        <a:buChar char="•"/>
        <a:defRPr sz="135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9854" indent="-17145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Char char="-"/>
        <a:defRPr sz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7029" indent="-17145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Font typeface="Times" charset="0"/>
        <a:buChar char="•"/>
        <a:defRPr sz="105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4204" indent="-17145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Char char="-"/>
        <a:defRPr sz="9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871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19300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22729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26158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05CE65-7AED-724A-A196-6DD94AD19D8E}" type="datetime1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293C40-6F95-EA4D-8064-55D06789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pitchFamily="-65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pitchFamily="-65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73B0-6849-5047-91FA-22B33D4FA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03" y="739172"/>
            <a:ext cx="6477450" cy="442914"/>
          </a:xfrm>
        </p:spPr>
        <p:txBody>
          <a:bodyPr/>
          <a:lstStyle/>
          <a:p>
            <a:r>
              <a:rPr lang="en-US" b="1" dirty="0"/>
              <a:t>OPW’s </a:t>
            </a:r>
            <a:r>
              <a:rPr lang="en-US" b="1" dirty="0" smtClean="0"/>
              <a:t>EDGE™ </a:t>
            </a:r>
            <a:br>
              <a:rPr lang="en-US" b="1" dirty="0" smtClean="0"/>
            </a:br>
            <a:r>
              <a:rPr lang="en-US" sz="2200" dirty="0" smtClean="0"/>
              <a:t>Double-Wall Spill Container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81B0AED-EF60-D043-AB85-299F0F0C7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Easy, Affordable &amp; EPA Compliant</a:t>
            </a:r>
          </a:p>
        </p:txBody>
      </p:sp>
      <p:pic>
        <p:nvPicPr>
          <p:cNvPr id="4" name="Picture 3" descr="EPA Compliant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49" y="4220225"/>
            <a:ext cx="927581" cy="4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Easy, Affordable &amp; EPA Compliant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299025" y="2111189"/>
            <a:ext cx="4538903" cy="14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954"/>
              </a:spcBef>
              <a:buClr>
                <a:schemeClr val="accent1"/>
              </a:buClr>
            </a:pP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Get prepared and protected for overfill prevention equipment inspections with OPW’s 71SO-T Overfill Prevention Valve. </a:t>
            </a:r>
          </a:p>
          <a:p>
            <a:pPr marL="0" indent="0">
              <a:spcBef>
                <a:spcPts val="954"/>
              </a:spcBef>
              <a:buClr>
                <a:schemeClr val="accent1"/>
              </a:buClr>
            </a:pP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It’s the easiest, quickest and most cost-effective way to </a:t>
            </a:r>
            <a:r>
              <a:rPr lang="en-US" sz="1200" b="0" dirty="0" smtClean="0">
                <a:solidFill>
                  <a:srgbClr val="808080"/>
                </a:solidFill>
                <a:latin typeface="Arial"/>
                <a:cs typeface="Arial"/>
              </a:rPr>
              <a:t>ensure </a:t>
            </a: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that your overfill valves are operational, without having to remove them from the tanks.</a:t>
            </a:r>
          </a:p>
          <a:p>
            <a:pPr marL="0" indent="0">
              <a:spcBef>
                <a:spcPts val="954"/>
              </a:spcBef>
              <a:buClr>
                <a:schemeClr val="accent1"/>
              </a:buClr>
            </a:pPr>
            <a:endParaRPr lang="en-US" sz="1650" b="0" baseline="300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98E55B-F214-C649-8DB6-22E63F814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0" y="966602"/>
            <a:ext cx="1793712" cy="9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3496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767186" y="1229894"/>
            <a:ext cx="3759086" cy="354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954"/>
              </a:spcBef>
              <a:buClr>
                <a:schemeClr val="accent1"/>
              </a:buClr>
            </a:pPr>
            <a:endParaRPr lang="en-US" sz="1650" b="0" baseline="300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253629" y="1861189"/>
            <a:ext cx="4494840" cy="26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75" b="0" dirty="0" smtClean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Only UST Overfill Prevention Valve that is testable without </a:t>
            </a:r>
            <a:r>
              <a:rPr lang="en-US" sz="975" b="0" dirty="0" smtClean="0">
                <a:solidFill>
                  <a:srgbClr val="808080"/>
                </a:solidFill>
                <a:latin typeface="Arial"/>
                <a:cs typeface="Arial"/>
              </a:rPr>
              <a:t/>
            </a:r>
            <a:br>
              <a:rPr lang="en-US" sz="975" b="0" dirty="0" smtClean="0">
                <a:solidFill>
                  <a:srgbClr val="808080"/>
                </a:solidFill>
                <a:latin typeface="Arial"/>
                <a:cs typeface="Arial"/>
              </a:rPr>
            </a:br>
            <a:r>
              <a:rPr lang="en-US" sz="975" b="0" dirty="0" smtClean="0">
                <a:solidFill>
                  <a:srgbClr val="808080"/>
                </a:solidFill>
                <a:latin typeface="Arial"/>
                <a:cs typeface="Arial"/>
              </a:rPr>
              <a:t>removal </a:t>
            </a: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from the tank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</a:pPr>
            <a:endParaRPr lang="en-US" sz="975" b="0" dirty="0">
              <a:solidFill>
                <a:srgbClr val="808080"/>
              </a:solidFill>
              <a:latin typeface="Arial"/>
              <a:cs typeface="Arial"/>
            </a:endParaRP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A testable feature is attached to a sealed plug in the inlet </a:t>
            </a:r>
            <a:r>
              <a:rPr lang="en-US" sz="975" b="0" dirty="0" smtClean="0">
                <a:solidFill>
                  <a:srgbClr val="808080"/>
                </a:solidFill>
                <a:latin typeface="Arial"/>
                <a:cs typeface="Arial"/>
              </a:rPr>
              <a:t>adapter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75" b="0" dirty="0">
              <a:solidFill>
                <a:srgbClr val="808080"/>
              </a:solidFill>
              <a:latin typeface="Arial"/>
              <a:cs typeface="Arial"/>
            </a:endParaRP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The plug is easily accessed with a standard socket extension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</a:pPr>
            <a:endParaRPr lang="en-US" sz="975" b="0" dirty="0">
              <a:solidFill>
                <a:srgbClr val="808080"/>
              </a:solidFill>
              <a:latin typeface="Arial"/>
              <a:cs typeface="Arial"/>
            </a:endParaRP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Attached to the extension, the testable feature can be raised and lowered, allowing the user to inspect the valve operation from the inside of the </a:t>
            </a:r>
            <a:r>
              <a:rPr lang="en-US" sz="975" b="0" dirty="0" smtClean="0">
                <a:solidFill>
                  <a:srgbClr val="808080"/>
                </a:solidFill>
                <a:latin typeface="Arial"/>
                <a:cs typeface="Arial"/>
              </a:rPr>
              <a:t>tube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75" b="0" dirty="0" smtClean="0">
              <a:solidFill>
                <a:srgbClr val="808080"/>
              </a:solidFill>
              <a:latin typeface="Arial"/>
              <a:cs typeface="Arial"/>
            </a:endParaRP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The plug is then easily reinstalled to the inlet adapter from grade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</a:pPr>
            <a:endParaRPr lang="en-US" sz="975" b="0" dirty="0">
              <a:solidFill>
                <a:srgbClr val="808080"/>
              </a:solidFill>
              <a:latin typeface="Arial"/>
              <a:cs typeface="Arial"/>
            </a:endParaRP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No fill components, overfill valves, or vapor tight seals have to be removed - avoids compromising vapor tight compliance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75" b="0" dirty="0" smtClean="0">
              <a:solidFill>
                <a:srgbClr val="808080"/>
              </a:solidFill>
              <a:latin typeface="Arial"/>
              <a:cs typeface="Arial"/>
            </a:endParaRP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75" b="0" dirty="0">
                <a:solidFill>
                  <a:srgbClr val="808080"/>
                </a:solidFill>
                <a:latin typeface="Arial"/>
                <a:cs typeface="Arial"/>
              </a:rPr>
              <a:t>The Testable 71SO-T uses the same industry leading overfill prevention technology for strong vapor tight compliance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8807450" cy="285750"/>
          </a:xfrm>
        </p:spPr>
        <p:txBody>
          <a:bodyPr/>
          <a:lstStyle/>
          <a:p>
            <a:r>
              <a:rPr lang="en-US" dirty="0"/>
              <a:t>Testing &amp; </a:t>
            </a:r>
            <a:r>
              <a:rPr lang="en-US" dirty="0" smtClean="0"/>
              <a:t>Verification – Easy </a:t>
            </a:r>
            <a:r>
              <a:rPr lang="en-US" dirty="0"/>
              <a:t>as </a:t>
            </a:r>
            <a:r>
              <a:rPr lang="en-US" dirty="0" smtClean="0"/>
              <a:t>1 </a:t>
            </a:r>
            <a:r>
              <a:rPr lang="en-US" sz="1800" dirty="0" smtClean="0"/>
              <a:t>• </a:t>
            </a:r>
            <a:r>
              <a:rPr lang="en-US" dirty="0" smtClean="0"/>
              <a:t>2 </a:t>
            </a:r>
            <a:r>
              <a:rPr lang="en-US" sz="1800" dirty="0" smtClean="0"/>
              <a:t>•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98E55B-F214-C649-8DB6-22E63F814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0" y="763402"/>
            <a:ext cx="1793712" cy="932460"/>
          </a:xfrm>
          <a:prstGeom prst="rect">
            <a:avLst/>
          </a:prstGeom>
        </p:spPr>
      </p:pic>
      <p:pic>
        <p:nvPicPr>
          <p:cNvPr id="9" name="Picture 8" descr="2200-Cutaway_w_testable_71SO_In-Ground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15630" r="21892" b="38017"/>
          <a:stretch/>
        </p:blipFill>
        <p:spPr>
          <a:xfrm>
            <a:off x="389465" y="846665"/>
            <a:ext cx="3132667" cy="30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249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4931880" cy="285750"/>
          </a:xfrm>
        </p:spPr>
        <p:txBody>
          <a:bodyPr/>
          <a:lstStyle/>
          <a:p>
            <a:r>
              <a:rPr lang="en-US" dirty="0"/>
              <a:t>Testing &amp; Verification – Easy as 1 </a:t>
            </a:r>
            <a:r>
              <a:rPr lang="en-US" sz="1800" dirty="0"/>
              <a:t>• </a:t>
            </a:r>
            <a:r>
              <a:rPr lang="en-US" dirty="0"/>
              <a:t>2 </a:t>
            </a:r>
            <a:r>
              <a:rPr lang="en-US" sz="1800" dirty="0"/>
              <a:t>•</a:t>
            </a:r>
            <a:r>
              <a:rPr lang="en-US" dirty="0"/>
              <a:t>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6" y="1457423"/>
            <a:ext cx="2100667" cy="19593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0265D2-FAD5-7249-8A99-4C1794DDA96C}"/>
              </a:ext>
            </a:extLst>
          </p:cNvPr>
          <p:cNvSpPr txBox="1"/>
          <p:nvPr/>
        </p:nvSpPr>
        <p:spPr>
          <a:xfrm>
            <a:off x="922956" y="3440110"/>
            <a:ext cx="1947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Loosen test plug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65694FA-F45D-B748-9FFF-320D262A5592}"/>
              </a:ext>
            </a:extLst>
          </p:cNvPr>
          <p:cNvSpPr txBox="1"/>
          <p:nvPr/>
        </p:nvSpPr>
        <p:spPr>
          <a:xfrm>
            <a:off x="3545666" y="3440112"/>
            <a:ext cx="194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Lift float with cable to simulate fill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95" y="1459778"/>
            <a:ext cx="2100667" cy="19546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383F6F0-AB55-D44B-B27E-D075EB28496C}"/>
              </a:ext>
            </a:extLst>
          </p:cNvPr>
          <p:cNvSpPr txBox="1"/>
          <p:nvPr/>
        </p:nvSpPr>
        <p:spPr>
          <a:xfrm>
            <a:off x="6165855" y="3440112"/>
            <a:ext cx="194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Validate proper 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poppet operation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03" y="1457423"/>
            <a:ext cx="2095628" cy="19593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398E55B-F214-C649-8DB6-22E63F814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46" y="196694"/>
            <a:ext cx="896375" cy="4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0738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200-Cutaway_w_testable_71SO_In-Ground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21044" r="60245" b="36261"/>
          <a:stretch/>
        </p:blipFill>
        <p:spPr>
          <a:xfrm>
            <a:off x="2218268" y="296332"/>
            <a:ext cx="4157132" cy="4478867"/>
          </a:xfrm>
          <a:prstGeom prst="rect">
            <a:avLst/>
          </a:prstGeom>
        </p:spPr>
      </p:pic>
      <p:pic>
        <p:nvPicPr>
          <p:cNvPr id="4" name="Picture 3" descr="2200-Cutaway_w_testable_71S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39983"/>
          <a:stretch/>
        </p:blipFill>
        <p:spPr>
          <a:xfrm>
            <a:off x="3692139" y="294216"/>
            <a:ext cx="5587328" cy="44809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01948" y="1273661"/>
            <a:ext cx="82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accent2"/>
                </a:solidFill>
                <a:latin typeface="Arial"/>
                <a:cs typeface="Arial"/>
              </a:rPr>
              <a:t>Test Plug</a:t>
            </a:r>
            <a:endParaRPr lang="en-US" sz="1200" b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948" y="3877740"/>
            <a:ext cx="620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accent2"/>
                </a:solidFill>
                <a:latin typeface="Arial"/>
                <a:cs typeface="Arial"/>
              </a:rPr>
              <a:t>Float</a:t>
            </a:r>
            <a:endParaRPr lang="en-US" sz="1200" b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26733" y="1170516"/>
            <a:ext cx="3259666" cy="90381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Unique Feature </a:t>
            </a:r>
            <a:r>
              <a:rPr lang="en-US" dirty="0">
                <a:solidFill>
                  <a:schemeClr val="bg1"/>
                </a:solidFill>
              </a:rPr>
              <a:t>Set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398E55B-F214-C649-8DB6-22E63F814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46" y="196694"/>
            <a:ext cx="896375" cy="4659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01948" y="2665948"/>
            <a:ext cx="620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accent2"/>
                </a:solidFill>
                <a:latin typeface="Arial"/>
                <a:cs typeface="Arial"/>
              </a:rPr>
              <a:t>Cable</a:t>
            </a:r>
            <a:endParaRPr lang="en-US" sz="1200" b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25070" y="1413933"/>
            <a:ext cx="1540933" cy="2607733"/>
            <a:chOff x="5740400" y="1413933"/>
            <a:chExt cx="1879601" cy="260773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E94F5620-4A7C-C34B-A119-C7E0CCDDFA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316134" y="1413933"/>
              <a:ext cx="1303866" cy="7409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E94F5620-4A7C-C34B-A119-C7E0CCDDFA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12933" y="2819399"/>
              <a:ext cx="1507067" cy="0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E94F5620-4A7C-C34B-A119-C7E0CCDDFA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740400" y="4021666"/>
              <a:ext cx="1879601" cy="0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7467638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8807450" cy="285750"/>
          </a:xfrm>
        </p:spPr>
        <p:txBody>
          <a:bodyPr/>
          <a:lstStyle/>
          <a:p>
            <a:r>
              <a:rPr lang="en-US" dirty="0"/>
              <a:t>Ordering Specifications – Replacement Parts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4062902-8B4F-FD46-9773-15E70F78F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833931"/>
              </p:ext>
            </p:extLst>
          </p:nvPr>
        </p:nvGraphicFramePr>
        <p:xfrm>
          <a:off x="330729" y="1042302"/>
          <a:ext cx="8220604" cy="161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861">
                  <a:extLst>
                    <a:ext uri="{9D8B030D-6E8A-4147-A177-3AD203B41FA5}">
                      <a16:colId xmlns="" xmlns:a16="http://schemas.microsoft.com/office/drawing/2014/main" val="4014726381"/>
                    </a:ext>
                  </a:extLst>
                </a:gridCol>
                <a:gridCol w="1758840">
                  <a:extLst>
                    <a:ext uri="{9D8B030D-6E8A-4147-A177-3AD203B41FA5}">
                      <a16:colId xmlns="" xmlns:a16="http://schemas.microsoft.com/office/drawing/2014/main" val="642179872"/>
                    </a:ext>
                  </a:extLst>
                </a:gridCol>
                <a:gridCol w="306252"/>
                <a:gridCol w="25400"/>
                <a:gridCol w="292204"/>
                <a:gridCol w="334348"/>
                <a:gridCol w="339854"/>
                <a:gridCol w="400804"/>
                <a:gridCol w="329185"/>
                <a:gridCol w="445349"/>
                <a:gridCol w="445349"/>
                <a:gridCol w="516566"/>
                <a:gridCol w="492792"/>
                <a:gridCol w="540340"/>
                <a:gridCol w="516566"/>
                <a:gridCol w="314694"/>
                <a:gridCol w="330200"/>
              </a:tblGrid>
              <a:tr h="337764">
                <a:tc rowSpan="2">
                  <a:txBody>
                    <a:bodyPr/>
                    <a:lstStyle/>
                    <a:p>
                      <a:r>
                        <a:rPr lang="en-US" sz="800" b="1" i="0" baseline="0" dirty="0" smtClean="0">
                          <a:effectLst/>
                          <a:latin typeface="Arial Regular"/>
                        </a:rPr>
                        <a:t>Part Number</a:t>
                      </a:r>
                      <a:endParaRPr lang="en-US" sz="800" b="1" i="0" baseline="0" dirty="0">
                        <a:effectLst/>
                        <a:latin typeface="Arial Regular"/>
                      </a:endParaRP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b="1" i="0" baseline="0" dirty="0">
                          <a:effectLst/>
                          <a:latin typeface="Arial Regular"/>
                        </a:rPr>
                        <a:t>Description</a:t>
                      </a: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A- Upper </a:t>
                      </a:r>
                    </a:p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Tube Length 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B- Lower</a:t>
                      </a:r>
                    </a:p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Tube Length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C- Overall</a:t>
                      </a:r>
                    </a:p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Length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Max. Riser</a:t>
                      </a:r>
                    </a:p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Length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Max. Nominal </a:t>
                      </a:r>
                      <a:br>
                        <a:rPr lang="en-US" sz="800" b="0" i="0" baseline="0" dirty="0" smtClean="0">
                          <a:effectLst/>
                          <a:latin typeface="Arial Regular"/>
                        </a:rPr>
                      </a:b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Tank Diameter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Max. Actual</a:t>
                      </a:r>
                    </a:p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Tank Diameter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Weight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1694517"/>
                  </a:ext>
                </a:extLst>
              </a:tr>
              <a:tr h="169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0" i="0" baseline="0" dirty="0">
                        <a:solidFill>
                          <a:schemeClr val="bg1"/>
                        </a:solidFill>
                        <a:effectLst/>
                        <a:latin typeface="Arial Regular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m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0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m</a:t>
                      </a:r>
                      <a:endParaRPr lang="en-US" sz="800" b="0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0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m</a:t>
                      </a:r>
                      <a:endParaRPr lang="en-US" sz="800" b="0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1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m</a:t>
                      </a:r>
                      <a:endParaRPr lang="en-US" sz="800" b="1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1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1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1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m</a:t>
                      </a:r>
                      <a:endParaRPr lang="en-US" sz="800" b="1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In.</a:t>
                      </a:r>
                      <a:endParaRPr lang="en-US" sz="800" b="1" i="0" baseline="0" dirty="0" smtClean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solidFill>
                            <a:schemeClr val="bg1"/>
                          </a:solidFill>
                          <a:effectLst/>
                          <a:latin typeface="Arial Regular"/>
                        </a:rPr>
                        <a:t>m</a:t>
                      </a:r>
                      <a:endParaRPr lang="en-US" sz="800" b="1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mr-IN" sz="800" b="0" i="0" baseline="0" dirty="0" smtClean="0">
                          <a:effectLst/>
                          <a:latin typeface="Arial Regular"/>
                        </a:rPr>
                        <a:t>71SO-400CT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Testable Vapor-Tight Overfill Valve, </a:t>
                      </a:r>
                      <a:br>
                        <a:rPr lang="en-US" sz="800" b="0" i="0" baseline="0" dirty="0" smtClean="0">
                          <a:effectLst/>
                          <a:latin typeface="Arial Regular"/>
                        </a:rPr>
                      </a:b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5 Ft. Bury, 8 Foot Tank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60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1.5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83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2.1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154-3/4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3.9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53-1/2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1.4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96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2.4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107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2.7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16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7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4485528"/>
                  </a:ext>
                </a:extLst>
              </a:tr>
              <a:tr h="372534">
                <a:tc>
                  <a:txBody>
                    <a:bodyPr/>
                    <a:lstStyle/>
                    <a:p>
                      <a:r>
                        <a:rPr lang="mr-IN" sz="800" b="0" i="0" baseline="0" dirty="0" smtClean="0">
                          <a:effectLst/>
                          <a:latin typeface="Arial Regular"/>
                        </a:rPr>
                        <a:t>71SO-400CT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Testable Vapor-Tight Overfill Valve, </a:t>
                      </a:r>
                      <a:br>
                        <a:rPr lang="en-US" sz="800" b="0" i="0" baseline="0" dirty="0" smtClean="0">
                          <a:effectLst/>
                          <a:latin typeface="Arial Regular"/>
                        </a:rPr>
                      </a:b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10 Ft. Bury, 10 Foot Tank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120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3.1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102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2.6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234-3/4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5.9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113-1/2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2.9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120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3.1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126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3.2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25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11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00573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mr-IN" sz="800" b="0" i="0" baseline="0" dirty="0" smtClean="0">
                          <a:effectLst/>
                          <a:latin typeface="Arial Regular"/>
                        </a:rPr>
                        <a:t>71SO-400CT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Testable Vapor-Tight Overfill Valve, </a:t>
                      </a:r>
                      <a:br>
                        <a:rPr lang="en-US" sz="800" b="0" i="0" baseline="0" dirty="0" smtClean="0">
                          <a:effectLst/>
                          <a:latin typeface="Arial Regular"/>
                        </a:rPr>
                      </a:b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10 Ft. Bury, 12 Foot Tank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9098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120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3.1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126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3.2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258-3/4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6.5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113-1/2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2.9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3.7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3.8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effectLst/>
                          <a:latin typeface="Arial Regular"/>
                        </a:rPr>
                        <a:t>12</a:t>
                      </a:r>
                      <a:endParaRPr lang="en-US" sz="800" b="0" i="0" baseline="0" dirty="0">
                        <a:effectLst/>
                        <a:latin typeface="Arial 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2379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8E55B-F214-C649-8DB6-22E63F814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46" y="196694"/>
            <a:ext cx="896375" cy="4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3758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45E7DBE-150B-F44A-A2CD-949E9FFC9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44" y="347794"/>
            <a:ext cx="4802056" cy="4802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5AC94-4578-5542-8A11-FBFF4072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6BC6F5-225C-2B4F-8006-E2B0391BF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5" y="1097735"/>
            <a:ext cx="2234381" cy="2891552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D1B1A9-B0C9-1D41-A414-3F7CB39E573D}"/>
              </a:ext>
            </a:extLst>
          </p:cNvPr>
          <p:cNvSpPr txBox="1"/>
          <p:nvPr/>
        </p:nvSpPr>
        <p:spPr>
          <a:xfrm>
            <a:off x="581998" y="786851"/>
            <a:ext cx="2306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Tradeshow Flyer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26AA52-1253-2F45-B066-C5BA82C7A4A7}"/>
              </a:ext>
            </a:extLst>
          </p:cNvPr>
          <p:cNvSpPr txBox="1"/>
          <p:nvPr/>
        </p:nvSpPr>
        <p:spPr>
          <a:xfrm>
            <a:off x="5811310" y="3018696"/>
            <a:ext cx="1408640" cy="2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Cutaway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F37D4B-804C-B640-BC5F-BC84B428F435}"/>
              </a:ext>
            </a:extLst>
          </p:cNvPr>
          <p:cNvSpPr txBox="1"/>
          <p:nvPr/>
        </p:nvSpPr>
        <p:spPr>
          <a:xfrm>
            <a:off x="7386432" y="3012346"/>
            <a:ext cx="1268618" cy="2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U Channel Detail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="" xmlns:a16="http://schemas.microsoft.com/office/drawing/2014/main" id="{F4DD3BEC-FB45-6141-93C8-F03C1D7C49E6}"/>
              </a:ext>
            </a:extLst>
          </p:cNvPr>
          <p:cNvSpPr/>
          <p:nvPr/>
        </p:nvSpPr>
        <p:spPr bwMode="auto">
          <a:xfrm rot="14484567">
            <a:off x="2556330" y="1961098"/>
            <a:ext cx="2001470" cy="2221237"/>
          </a:xfrm>
          <a:prstGeom prst="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5AA1378-8E5E-284F-994E-0E12AC0309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r="19546" b="14247"/>
          <a:stretch/>
        </p:blipFill>
        <p:spPr>
          <a:xfrm>
            <a:off x="5822950" y="1314450"/>
            <a:ext cx="1384300" cy="17018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5AA1378-8E5E-284F-994E-0E12AC0309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2469" r="20679" b="14815"/>
          <a:stretch/>
        </p:blipFill>
        <p:spPr>
          <a:xfrm>
            <a:off x="7359649" y="1308100"/>
            <a:ext cx="1295401" cy="171865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8045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983" y="1736249"/>
            <a:ext cx="468468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  <a:latin typeface="Arial"/>
                <a:cs typeface="Arial"/>
              </a:rPr>
              <a:t>To request more information:</a:t>
            </a:r>
          </a:p>
          <a:p>
            <a:endParaRPr lang="en-US" sz="1350" dirty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Contact your OPW District Manager</a:t>
            </a:r>
          </a:p>
          <a:p>
            <a:endParaRPr lang="en-US" sz="1350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Call OPW Customer Service at 800-422-2525</a:t>
            </a:r>
          </a:p>
          <a:p>
            <a:endParaRPr lang="en-US" sz="1350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Visit us at </a:t>
            </a:r>
            <a:r>
              <a:rPr lang="en-US" sz="1350" dirty="0" err="1">
                <a:solidFill>
                  <a:schemeClr val="bg2"/>
                </a:solidFill>
                <a:latin typeface="Arial"/>
                <a:cs typeface="Arial"/>
              </a:rPr>
              <a:t>www.opwglobal.com</a:t>
            </a:r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5" name="Picture 4" descr="FibreTite logo.png">
            <a:extLst>
              <a:ext uri="{FF2B5EF4-FFF2-40B4-BE49-F238E27FC236}">
                <a16:creationId xmlns="" xmlns:a16="http://schemas.microsoft.com/office/drawing/2014/main" id="{B2F92403-5750-6B4B-B27F-20D13F4ED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19" y="171450"/>
            <a:ext cx="1622260" cy="3659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8807450" cy="285750"/>
          </a:xfrm>
        </p:spPr>
        <p:txBody>
          <a:bodyPr/>
          <a:lstStyle/>
          <a:p>
            <a:r>
              <a:rPr lang="en-US" dirty="0"/>
              <a:t>Easy, Affordable &amp; EPA Compliant</a:t>
            </a:r>
          </a:p>
        </p:txBody>
      </p:sp>
      <p:pic>
        <p:nvPicPr>
          <p:cNvPr id="2" name="Picture 1" descr="2200-Cutaway_w_testable_71SO_In-Ground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15630" r="21892" b="38017"/>
          <a:stretch/>
        </p:blipFill>
        <p:spPr>
          <a:xfrm>
            <a:off x="389465" y="846665"/>
            <a:ext cx="3132667" cy="30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2466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2071225-03EA-7241-B04F-1B9B57FD7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72" y="3711730"/>
            <a:ext cx="4851796" cy="367822"/>
          </a:xfrm>
        </p:spPr>
        <p:txBody>
          <a:bodyPr/>
          <a:lstStyle/>
          <a:p>
            <a:r>
              <a:rPr lang="en-US" sz="2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21502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nv Sales Mtg F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8E2FF"/>
      </a:accent1>
      <a:accent2>
        <a:srgbClr val="006699"/>
      </a:accent2>
      <a:accent3>
        <a:srgbClr val="FFFFFF"/>
      </a:accent3>
      <a:accent4>
        <a:srgbClr val="000000"/>
      </a:accent4>
      <a:accent5>
        <a:srgbClr val="D1EEFF"/>
      </a:accent5>
      <a:accent6>
        <a:srgbClr val="005C8A"/>
      </a:accent6>
      <a:hlink>
        <a:srgbClr val="66CCFF"/>
      </a:hlink>
      <a:folHlink>
        <a:srgbClr val="FF8000"/>
      </a:folHlink>
    </a:clrScheme>
    <a:fontScheme name="Env Sales Mtg F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Env Sales Mtg 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dh004:Andy Working Files:5961 Corp Powerpoint Updates:04 Working files:Env Sales Mtg F.pot</Template>
  <TotalTime>20446</TotalTime>
  <Words>311</Words>
  <Application>Microsoft Macintosh PowerPoint</Application>
  <PresentationFormat>On-screen Show (16:9)</PresentationFormat>
  <Paragraphs>118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Env Sales Mtg F</vt:lpstr>
      <vt:lpstr>Office Theme</vt:lpstr>
      <vt:lpstr>OPW’s EDGE™  Double-Wall Spill Container</vt:lpstr>
      <vt:lpstr>Easy, Affordable &amp; EPA Compliant</vt:lpstr>
      <vt:lpstr>Testing &amp; Verification – Easy as 1 • 2 • 3</vt:lpstr>
      <vt:lpstr>Testing &amp; Verification – Easy as 1 • 2 • 3</vt:lpstr>
      <vt:lpstr>Unique Feature Set</vt:lpstr>
      <vt:lpstr>Ordering Specifications – Replacement Parts </vt:lpstr>
      <vt:lpstr>Augmented Reality</vt:lpstr>
      <vt:lpstr>Easy, Affordable &amp; EPA Compliant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The Way In Fluid Handling Solutions Worldwide</dc:title>
  <dc:creator>Keith Moye</dc:creator>
  <cp:lastModifiedBy>Brian Green</cp:lastModifiedBy>
  <cp:revision>1190</cp:revision>
  <cp:lastPrinted>2018-05-10T13:47:13Z</cp:lastPrinted>
  <dcterms:created xsi:type="dcterms:W3CDTF">2011-12-22T18:46:02Z</dcterms:created>
  <dcterms:modified xsi:type="dcterms:W3CDTF">2018-10-15T22:23:38Z</dcterms:modified>
</cp:coreProperties>
</file>