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841" r:id="rId2"/>
  </p:sldMasterIdLst>
  <p:notesMasterIdLst>
    <p:notesMasterId r:id="rId13"/>
  </p:notesMasterIdLst>
  <p:handoutMasterIdLst>
    <p:handoutMasterId r:id="rId14"/>
  </p:handoutMasterIdLst>
  <p:sldIdLst>
    <p:sldId id="439" r:id="rId3"/>
    <p:sldId id="402" r:id="rId4"/>
    <p:sldId id="434" r:id="rId5"/>
    <p:sldId id="433" r:id="rId6"/>
    <p:sldId id="437" r:id="rId7"/>
    <p:sldId id="435" r:id="rId8"/>
    <p:sldId id="436" r:id="rId9"/>
    <p:sldId id="440" r:id="rId10"/>
    <p:sldId id="438" r:id="rId11"/>
    <p:sldId id="431" r:id="rId12"/>
  </p:sldIdLst>
  <p:sldSz cx="9144000" cy="5143500" type="screen16x9"/>
  <p:notesSz cx="6858000" cy="9144000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31B"/>
    <a:srgbClr val="7F7CAC"/>
    <a:srgbClr val="C700FF"/>
    <a:srgbClr val="66E5EC"/>
    <a:srgbClr val="EC9118"/>
    <a:srgbClr val="59D3B6"/>
    <a:srgbClr val="4EB9A0"/>
    <a:srgbClr val="35A361"/>
    <a:srgbClr val="CD0920"/>
    <a:srgbClr val="FF00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84" autoAdjust="0"/>
    <p:restoredTop sz="96285" autoAdjust="0"/>
  </p:normalViewPr>
  <p:slideViewPr>
    <p:cSldViewPr snapToGrid="0">
      <p:cViewPr>
        <p:scale>
          <a:sx n="150" d="100"/>
          <a:sy n="150" d="100"/>
        </p:scale>
        <p:origin x="-1112" y="-368"/>
      </p:cViewPr>
      <p:guideLst>
        <p:guide orient="horz" pos="1620"/>
        <p:guide pos="2880"/>
      </p:guideLst>
    </p:cSldViewPr>
  </p:slideViewPr>
  <p:outlineViewPr>
    <p:cViewPr>
      <p:scale>
        <a:sx n="100" d="100"/>
        <a:sy n="100" d="100"/>
      </p:scale>
      <p:origin x="0" y="1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59" d="100"/>
          <a:sy n="159" d="100"/>
        </p:scale>
        <p:origin x="4016" y="2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tags" Target="tags/tag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0B01986F-148E-3D4F-93DC-85042F339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22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>
              <a:defRPr/>
            </a:pPr>
            <a:fld id="{AE429099-F7C9-A64B-AA74-6060CED91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88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pitchFamily="-11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1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6022" y="1812022"/>
            <a:ext cx="6477450" cy="541355"/>
          </a:xfrm>
        </p:spPr>
        <p:txBody>
          <a:bodyPr anchor="ctr" anchorCtr="0"/>
          <a:lstStyle>
            <a:lvl1pPr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Retail Fueling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7C42AB-B6D1-764F-954B-384B1BDC36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8784297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95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92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68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95312"/>
            <a:ext cx="1943100" cy="3976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95312"/>
            <a:ext cx="5676900" cy="3976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320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CC61-1959-6243-B0D5-93BF757A66D0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9B43-A018-7245-8D67-C94164395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ECD9E-8820-4744-8A7A-0088E94062D0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FE1EA-8DD7-B141-94A7-F32ED0049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94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CB0F-77FB-B84F-90E0-0454E5E69345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081D9-8C76-9142-8A02-0C6A5C01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87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7E152-4FC0-E94B-98FB-CA69BA9409DA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E30B1-F2A5-5A4C-A827-143633A31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2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3BEB2-9528-D641-AFDE-57F1E727DDF5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9B9D8-9FB0-544D-8344-FB89C91DF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6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CC7A-A8DC-A745-A5A2-E8A051B42203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25715-B38D-4E4E-A2B6-F436C1E9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17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65D26-C9DB-7E4D-AFD7-C8D9CD1CEF02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6C2E-FE44-0940-A988-757F9E1BD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30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855AC53-0405-1546-85C2-D8A14EA05F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8655854" cy="411899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6023" y="1147259"/>
            <a:ext cx="2647215" cy="2309057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411" y="3682482"/>
            <a:ext cx="6469061" cy="436512"/>
          </a:xfrm>
        </p:spPr>
        <p:txBody>
          <a:bodyPr/>
          <a:lstStyle>
            <a:lvl1pPr marL="0" indent="0" algn="l">
              <a:buFont typeface="Wingdings" pitchFamily="1" charset="2"/>
              <a:buNone/>
              <a:defRPr sz="1725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393CD1-2B3F-0F47-9AD9-6D4CF0B0F979}"/>
              </a:ext>
            </a:extLst>
          </p:cNvPr>
          <p:cNvSpPr/>
          <p:nvPr userDrawn="1"/>
        </p:nvSpPr>
        <p:spPr bwMode="auto">
          <a:xfrm>
            <a:off x="4178596" y="4848447"/>
            <a:ext cx="287079" cy="1834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5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010CC-619C-504B-A608-26C193C1A4F8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1E201-AA62-A94E-AEA9-0B450A0BC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35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67E77-5FE5-684E-B05E-72EBBB89FDBB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68DF-17E7-4145-9E70-679BF72DE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56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9DA57-8E05-FD4B-8031-C4BBD9AC947F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F792-2BC4-AE47-8DFB-BD895124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66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386C5-0490-A34E-950D-B8CD3EAAF466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EBD7-B16C-2146-BC42-05F49DA09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66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 baseline="0">
                <a:solidFill>
                  <a:schemeClr val="bg2"/>
                </a:solidFill>
              </a:defRPr>
            </a:lvl1pPr>
            <a:lvl2pPr>
              <a:defRPr sz="1050" baseline="0">
                <a:solidFill>
                  <a:schemeClr val="bg2"/>
                </a:solidFill>
              </a:defRPr>
            </a:lvl2pPr>
            <a:lvl3pPr>
              <a:defRPr sz="900" baseline="0">
                <a:solidFill>
                  <a:schemeClr val="bg2"/>
                </a:solidFill>
              </a:defRPr>
            </a:lvl3pPr>
            <a:lvl4pPr>
              <a:defRPr sz="750" baseline="0">
                <a:solidFill>
                  <a:schemeClr val="bg2"/>
                </a:solidFill>
              </a:defRPr>
            </a:lvl4pPr>
            <a:lvl5pPr>
              <a:defRPr sz="675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6025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11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9000" y="1089782"/>
            <a:ext cx="3708400" cy="34004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800" y="1089782"/>
            <a:ext cx="3708400" cy="34004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314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3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466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33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277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0350" y="171450"/>
            <a:ext cx="8807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Here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0350" y="800102"/>
            <a:ext cx="8655050" cy="369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auto">
          <a:xfrm>
            <a:off x="3971925" y="4850609"/>
            <a:ext cx="6921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fld id="{EB2E43E7-3CF5-1442-B03A-52A50099ABBF}" type="slidenum">
              <a:rPr lang="en-US" sz="675">
                <a:solidFill>
                  <a:srgbClr val="1478AD"/>
                </a:solidFill>
                <a:latin typeface="Arial" charset="0"/>
              </a:rPr>
              <a:pPr algn="ctr" eaLnBrk="0" hangingPunct="0"/>
              <a:t>‹#›</a:t>
            </a:fld>
            <a:endParaRPr lang="en-US" sz="675" dirty="0">
              <a:solidFill>
                <a:srgbClr val="1478AD"/>
              </a:solidFill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899B743-40BA-BD43-9292-F37F8C85B3D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119" y="6387843"/>
            <a:ext cx="2350349" cy="483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61D4541-8145-EB41-BE42-6E8DE8ABB17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519" y="6540243"/>
            <a:ext cx="2350349" cy="483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128C79-59FC-3749-BA5E-9D120AA31EC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035" y="4800254"/>
            <a:ext cx="1716284" cy="3496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5162D07-B73D-A048-AA87-2928BDD99D0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643024"/>
            <a:ext cx="1492948" cy="4203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27" r:id="rId1"/>
    <p:sldLayoutId id="2147485324" r:id="rId2"/>
    <p:sldLayoutId id="2147485303" r:id="rId3"/>
    <p:sldLayoutId id="2147485304" r:id="rId4"/>
    <p:sldLayoutId id="2147485305" r:id="rId5"/>
    <p:sldLayoutId id="2147485306" r:id="rId6"/>
    <p:sldLayoutId id="2147485307" r:id="rId7"/>
    <p:sldLayoutId id="2147485308" r:id="rId8"/>
    <p:sldLayoutId id="2147485309" r:id="rId9"/>
    <p:sldLayoutId id="2147485310" r:id="rId10"/>
    <p:sldLayoutId id="2147485311" r:id="rId11"/>
    <p:sldLayoutId id="21474853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200">
          <a:solidFill>
            <a:schemeClr val="bg1"/>
          </a:solidFill>
          <a:latin typeface="Calibri" charset="0"/>
          <a:ea typeface="ＭＳ Ｐゴシック" pitchFamily="1" charset="-128"/>
          <a:cs typeface="ＭＳ Ｐゴシック" pitchFamily="-111" charset="-128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1200" b="1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2143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Font typeface="Wingdings" charset="0"/>
        <a:buChar char="§"/>
        <a:defRPr sz="15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72679" indent="-172641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Font typeface="Times" charset="0"/>
        <a:buChar char="•"/>
        <a:defRPr sz="135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29854" indent="-17145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Char char="-"/>
        <a:defRPr sz="12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87029" indent="-17145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Font typeface="Times" charset="0"/>
        <a:buChar char="•"/>
        <a:defRPr sz="105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44204" indent="-171450" algn="l" rtl="0" eaLnBrk="0" fontAlgn="base" hangingPunct="0">
        <a:spcBef>
          <a:spcPct val="20000"/>
        </a:spcBef>
        <a:spcAft>
          <a:spcPct val="0"/>
        </a:spcAft>
        <a:buClr>
          <a:schemeClr val="accent1">
            <a:lumMod val="90000"/>
          </a:schemeClr>
        </a:buClr>
        <a:buChar char="-"/>
        <a:defRPr sz="900" baseline="0">
          <a:solidFill>
            <a:schemeClr val="bg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87104" indent="-1714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200">
          <a:solidFill>
            <a:schemeClr val="tx1"/>
          </a:solidFill>
          <a:latin typeface="+mn-lt"/>
          <a:ea typeface="+mn-ea"/>
        </a:defRPr>
      </a:lvl6pPr>
      <a:lvl7pPr marL="1930004" indent="-1714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200">
          <a:solidFill>
            <a:schemeClr val="tx1"/>
          </a:solidFill>
          <a:latin typeface="+mn-lt"/>
          <a:ea typeface="+mn-ea"/>
        </a:defRPr>
      </a:lvl7pPr>
      <a:lvl8pPr marL="2272904" indent="-1714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200">
          <a:solidFill>
            <a:schemeClr val="tx1"/>
          </a:solidFill>
          <a:latin typeface="+mn-lt"/>
          <a:ea typeface="+mn-ea"/>
        </a:defRPr>
      </a:lvl8pPr>
      <a:lvl9pPr marL="2615804" indent="-171450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Char char="-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B05CE65-7AED-724A-A196-6DD94AD19D8E}" type="datetime1">
              <a:rPr lang="en-US"/>
              <a:pPr>
                <a:defRPr/>
              </a:pPr>
              <a:t>10/2/18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900">
                <a:solidFill>
                  <a:srgbClr val="898989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5293C40-6F95-EA4D-8064-55D06789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pitchFamily="-65" charset="-128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pitchFamily="-65" charset="-128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charset="0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charset="0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charset="0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b="0" i="0" kern="1200">
          <a:solidFill>
            <a:schemeClr val="tx1"/>
          </a:solidFill>
          <a:latin typeface="Arial Regular"/>
          <a:ea typeface="ＭＳ Ｐゴシック" pitchFamily="-65" charset="-128"/>
          <a:cs typeface="ＭＳ Ｐゴシック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273B0-6849-5047-91FA-22B33D4FA8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No Drill.</a:t>
            </a:r>
            <a:br>
              <a:rPr lang="en-US" b="1" dirty="0"/>
            </a:br>
            <a:r>
              <a:rPr lang="en-US" b="1" dirty="0"/>
              <a:t>Wire Ready.</a:t>
            </a:r>
            <a:br>
              <a:rPr lang="en-US" b="1" dirty="0"/>
            </a:br>
            <a:r>
              <a:rPr lang="en-US" b="1" dirty="0"/>
              <a:t>Watertight.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81B0AED-EF60-D043-AB85-299F0F0C7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11" y="3669553"/>
            <a:ext cx="6469061" cy="449441"/>
          </a:xfrm>
        </p:spPr>
        <p:txBody>
          <a:bodyPr/>
          <a:lstStyle/>
          <a:p>
            <a:r>
              <a:rPr lang="en-US" dirty="0" err="1" smtClean="0"/>
              <a:t>ElectroTite</a:t>
            </a:r>
            <a:r>
              <a:rPr lang="en-US" dirty="0"/>
              <a:t>. No Drill Dry Sump Technology.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66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2071225-03EA-7241-B04F-1B9B57FD7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72" y="3711730"/>
            <a:ext cx="4851796" cy="367822"/>
          </a:xfrm>
        </p:spPr>
        <p:txBody>
          <a:bodyPr/>
          <a:lstStyle/>
          <a:p>
            <a:r>
              <a:rPr lang="en-US" sz="2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2150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Watertight Wonder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299025" y="2111189"/>
            <a:ext cx="4538903" cy="14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spcBef>
                <a:spcPts val="954"/>
              </a:spcBef>
              <a:buClr>
                <a:schemeClr val="accent1"/>
              </a:buClr>
            </a:pPr>
            <a: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  <a:t>From the engineering labs of FLEXWORKS and FIBRELITE, OPW has made the best even better. </a:t>
            </a:r>
          </a:p>
          <a:p>
            <a:pPr marL="0" indent="0">
              <a:spcBef>
                <a:spcPts val="954"/>
              </a:spcBef>
              <a:buClr>
                <a:schemeClr val="accent1"/>
              </a:buClr>
            </a:pPr>
            <a: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  <a:t>Meet the newest member of the </a:t>
            </a:r>
            <a:r>
              <a:rPr lang="en-US" sz="1200" b="0" dirty="0" err="1">
                <a:solidFill>
                  <a:srgbClr val="808080"/>
                </a:solidFill>
                <a:latin typeface="Arial"/>
                <a:cs typeface="Arial"/>
              </a:rPr>
              <a:t>FibreTite</a:t>
            </a:r>
            <a: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  <a:t> Family of sumps, </a:t>
            </a:r>
            <a:r>
              <a:rPr lang="en-US" sz="1200" b="0" dirty="0" smtClean="0">
                <a:solidFill>
                  <a:srgbClr val="808080"/>
                </a:solidFill>
                <a:latin typeface="Arial"/>
                <a:cs typeface="Arial"/>
              </a:rPr>
              <a:t/>
            </a:r>
            <a:br>
              <a:rPr lang="en-US" sz="1200" b="0" dirty="0" smtClean="0">
                <a:solidFill>
                  <a:srgbClr val="808080"/>
                </a:solidFill>
                <a:latin typeface="Arial"/>
                <a:cs typeface="Arial"/>
              </a:rPr>
            </a:br>
            <a:r>
              <a:rPr lang="en-US" sz="1200" b="0" dirty="0" smtClean="0">
                <a:solidFill>
                  <a:srgbClr val="808080"/>
                </a:solidFill>
                <a:latin typeface="Arial"/>
                <a:cs typeface="Arial"/>
              </a:rPr>
              <a:t>the </a:t>
            </a:r>
            <a: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  <a:t>most watertight sumps on the market today. </a:t>
            </a:r>
          </a:p>
          <a:p>
            <a:pPr marL="0" indent="0">
              <a:spcBef>
                <a:spcPts val="954"/>
              </a:spcBef>
              <a:buClr>
                <a:schemeClr val="accent1"/>
              </a:buClr>
            </a:pPr>
            <a:r>
              <a:rPr lang="en-US" sz="1200" dirty="0">
                <a:solidFill>
                  <a:srgbClr val="808080"/>
                </a:solidFill>
                <a:latin typeface="Arial"/>
                <a:cs typeface="Arial"/>
              </a:rPr>
              <a:t>Designed to meet all the new 2018 EPA UST regulations</a:t>
            </a:r>
            <a:endParaRPr lang="en-US" sz="1200" b="0" baseline="30000" dirty="0">
              <a:solidFill>
                <a:srgbClr val="808080"/>
              </a:solidFill>
              <a:latin typeface="Arial"/>
              <a:cs typeface="Arial"/>
            </a:endParaRPr>
          </a:p>
          <a:p>
            <a:pPr marL="0" indent="0">
              <a:spcBef>
                <a:spcPts val="954"/>
              </a:spcBef>
              <a:buClr>
                <a:schemeClr val="accent1"/>
              </a:buClr>
            </a:pPr>
            <a:endParaRPr lang="en-US" sz="1650" b="0" baseline="3000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EF2D970-D006-BF4F-8313-433FA551387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820" y="1103081"/>
            <a:ext cx="2910840" cy="831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4AE53F-DF85-4B44-B84E-F0AED3CF4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73" y="724395"/>
            <a:ext cx="3924952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34960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4426946" y="2103718"/>
            <a:ext cx="4358465" cy="2241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180594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Eliminates electrician cutting holes in sump </a:t>
            </a:r>
          </a:p>
          <a:p>
            <a:pPr marL="180594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inspection without entering confined sump area </a:t>
            </a:r>
          </a:p>
          <a:p>
            <a:pPr marL="180594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in a wide variety of models to accommodate virtually any tank sump application </a:t>
            </a:r>
          </a:p>
          <a:p>
            <a:pPr marL="180594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Kwik Wire</a:t>
            </a:r>
            <a:r>
              <a:rPr lang="en-US" sz="1200" b="0" baseline="30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™</a:t>
            </a: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junction box allows for high voltage STP and low voltage sensor wires in same box. Sealed conduits above water table </a:t>
            </a:r>
          </a:p>
          <a:p>
            <a:pPr marL="180594" indent="-171450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conduit entry fittings 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0350" y="171450"/>
            <a:ext cx="8807450" cy="285750"/>
          </a:xfrm>
        </p:spPr>
        <p:txBody>
          <a:bodyPr/>
          <a:lstStyle/>
          <a:p>
            <a:r>
              <a:rPr lang="en-US" dirty="0"/>
              <a:t>Watertight Wonder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45EEDC-63CF-0243-B77C-1C84868CF1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820" y="1103081"/>
            <a:ext cx="2910840" cy="831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995A4A-7387-B24C-B5A5-E3DC3AFEE0EF}"/>
              </a:ext>
            </a:extLst>
          </p:cNvPr>
          <p:cNvSpPr txBox="1"/>
          <p:nvPr/>
        </p:nvSpPr>
        <p:spPr>
          <a:xfrm>
            <a:off x="4583953" y="4037245"/>
            <a:ext cx="1356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*Patent Pending </a:t>
            </a:r>
          </a:p>
          <a:p>
            <a:endParaRPr lang="en-US" sz="7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AB3B994-5700-8F40-B2D6-0BEC118F2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73" y="724395"/>
            <a:ext cx="3924952" cy="357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662491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Feature Set</a:t>
            </a: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3413646" y="3181132"/>
            <a:ext cx="2086179" cy="6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spcBef>
                <a:spcPts val="954"/>
              </a:spcBef>
              <a:buClr>
                <a:schemeClr val="accent1"/>
              </a:buClr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Conduit Threads </a:t>
            </a:r>
            <a:b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On Outside of Box*</a:t>
            </a:r>
            <a: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  <a:t/>
            </a:r>
            <a:b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</a:br>
            <a:r>
              <a:rPr lang="en-US" sz="700" b="0" dirty="0">
                <a:solidFill>
                  <a:srgbClr val="808080"/>
                </a:solidFill>
                <a:latin typeface="Arial"/>
                <a:cs typeface="Arial"/>
              </a:rPr>
              <a:t>*Patent Pending </a:t>
            </a:r>
            <a:endParaRPr lang="en-US" sz="1200" b="0" dirty="0">
              <a:solidFill>
                <a:srgbClr val="808080"/>
              </a:solidFill>
              <a:latin typeface="Arial"/>
              <a:cs typeface="Arial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 bwMode="auto">
          <a:xfrm>
            <a:off x="6118089" y="3185106"/>
            <a:ext cx="2072544" cy="775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/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UL Listed Explosion-</a:t>
            </a:r>
            <a:b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Proof Junction Box*</a:t>
            </a:r>
            <a:r>
              <a:rPr lang="en-US" sz="1200" b="0" dirty="0">
                <a:solidFill>
                  <a:srgbClr val="808080"/>
                </a:solidFill>
                <a:latin typeface="Arial"/>
                <a:cs typeface="Arial"/>
              </a:rPr>
              <a:t> </a:t>
            </a:r>
          </a:p>
          <a:p>
            <a:pPr marL="0"/>
            <a:r>
              <a:rPr lang="en-US" sz="700" b="0" dirty="0">
                <a:solidFill>
                  <a:srgbClr val="808080"/>
                </a:solidFill>
                <a:latin typeface="Arial"/>
                <a:cs typeface="Arial"/>
              </a:rPr>
              <a:t>*Patent Pending 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 bwMode="auto">
          <a:xfrm>
            <a:off x="783405" y="3181133"/>
            <a:ext cx="2011977" cy="68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2857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marL="0" indent="0">
              <a:spcBef>
                <a:spcPts val="954"/>
              </a:spcBef>
              <a:buClr>
                <a:schemeClr val="accent1"/>
              </a:buClr>
            </a:pP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Factory Installed</a:t>
            </a:r>
            <a:b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  <a:t>No On-Site Drilling*</a:t>
            </a:r>
            <a:br>
              <a:rPr lang="en-US" sz="120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700" b="0" dirty="0">
                <a:solidFill>
                  <a:srgbClr val="808080"/>
                </a:solidFill>
                <a:latin typeface="Arial"/>
                <a:cs typeface="Arial"/>
              </a:rPr>
              <a:t>*Patent Pending 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6189CFF-B42D-ED41-89C2-A8CA6514C5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64" y="152399"/>
            <a:ext cx="1667536" cy="4762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1AC2A0-66D6-414A-84FA-F53F45E605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896" y="1382663"/>
            <a:ext cx="2097733" cy="1711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C597852-15EB-3840-82C8-A3AF4E99C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70" y="1378436"/>
            <a:ext cx="2095500" cy="1714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3BE895E-DD4C-AB45-975C-D9CA959D61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414" y="1391136"/>
            <a:ext cx="21209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20738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8E200FA-D8AC-A043-9114-2DE5B00AEA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971" y="860961"/>
            <a:ext cx="3924952" cy="357447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64607" y="1033420"/>
            <a:ext cx="3566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33</a:t>
            </a:r>
            <a:r>
              <a:rPr lang="en-US" sz="1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 and 37</a:t>
            </a:r>
            <a:r>
              <a:rPr lang="en-US" sz="1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 Lid for Turbine Sump</a:t>
            </a:r>
            <a:b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or Spill Platform For Multiport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4607" y="3819738"/>
            <a:ext cx="317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42</a:t>
            </a:r>
            <a:r>
              <a:rPr lang="en-US" sz="12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 or 48</a:t>
            </a:r>
            <a:r>
              <a:rPr lang="en-US" sz="12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 Collar Mount or </a:t>
            </a:r>
            <a:b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Solid Base Attachment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64607" y="2571495"/>
            <a:ext cx="27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Top Hat Trims down for 12.5</a:t>
            </a:r>
            <a:r>
              <a:rPr lang="en-US" sz="12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b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200" b="0" dirty="0">
                <a:solidFill>
                  <a:schemeClr val="accent2"/>
                </a:solidFill>
                <a:latin typeface="Arial"/>
                <a:cs typeface="Arial"/>
              </a:rPr>
              <a:t>Height Adjustment</a:t>
            </a:r>
          </a:p>
        </p:txBody>
      </p:sp>
      <p:cxnSp>
        <p:nvCxnSpPr>
          <p:cNvPr id="7" name="Elbow Connector 6">
            <a:extLst>
              <a:ext uri="{FF2B5EF4-FFF2-40B4-BE49-F238E27FC236}">
                <a16:creationId xmlns:a16="http://schemas.microsoft.com/office/drawing/2014/main" xmlns="" id="{D1174F6B-3803-1149-8C9A-C865C28C08D4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141024" y="1250653"/>
            <a:ext cx="1888623" cy="223673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E94F5620-4A7C-C34B-A119-C7E0CCDDFA09}"/>
              </a:ext>
            </a:extLst>
          </p:cNvPr>
          <p:cNvCxnSpPr>
            <a:cxnSpLocks/>
          </p:cNvCxnSpPr>
          <p:nvPr/>
        </p:nvCxnSpPr>
        <p:spPr bwMode="auto">
          <a:xfrm flipH="1">
            <a:off x="3675413" y="2802327"/>
            <a:ext cx="1388153" cy="0"/>
          </a:xfrm>
          <a:prstGeom prst="straightConnector1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xmlns="" id="{F1078988-D79A-E842-98F7-F8BFFF99122C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3402281" y="3761854"/>
            <a:ext cx="1661286" cy="311800"/>
          </a:xfrm>
          <a:prstGeom prst="bentConnector3">
            <a:avLst>
              <a:gd name="adj1" fmla="val 50000"/>
            </a:avLst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60350" y="171450"/>
            <a:ext cx="8807450" cy="285750"/>
          </a:xfrm>
        </p:spPr>
        <p:txBody>
          <a:bodyPr/>
          <a:lstStyle/>
          <a:p>
            <a:r>
              <a:rPr lang="en-US" dirty="0"/>
              <a:t>Unique Feature Set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2881606-5D1B-034C-B02F-881199C1F7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64" y="152399"/>
            <a:ext cx="1667536" cy="4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67638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 Specifications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62225" y="4095013"/>
            <a:ext cx="162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Base Mount Diameter: </a:t>
            </a:r>
            <a:b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42</a:t>
            </a:r>
            <a:r>
              <a:rPr lang="en-US" sz="1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 or 48 inches</a:t>
            </a:r>
            <a:r>
              <a:rPr lang="en-US" sz="1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1000" b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58220" y="2310681"/>
            <a:ext cx="1248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Sump Height: </a:t>
            </a:r>
            <a:b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46</a:t>
            </a:r>
            <a:r>
              <a:rPr lang="en-US" sz="1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 or 53</a:t>
            </a:r>
            <a:r>
              <a:rPr lang="en-US" sz="1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1000" b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1218" y="638275"/>
            <a:ext cx="1737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Sump Lid Diameter: </a:t>
            </a:r>
            <a:b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33</a:t>
            </a:r>
            <a:r>
              <a:rPr lang="en-US" sz="1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 or 37</a:t>
            </a:r>
            <a:r>
              <a:rPr lang="en-US" sz="10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en-US" sz="1000" b="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3284" y="3794931"/>
            <a:ext cx="16105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Mount Design: </a:t>
            </a:r>
            <a:b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</a:br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Collar Mount Solid Base Reverse Flange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0A3B8C1-0E62-A049-9584-FD10C5E880B3}"/>
              </a:ext>
            </a:extLst>
          </p:cNvPr>
          <p:cNvCxnSpPr>
            <a:cxnSpLocks/>
          </p:cNvCxnSpPr>
          <p:nvPr/>
        </p:nvCxnSpPr>
        <p:spPr bwMode="auto">
          <a:xfrm>
            <a:off x="2062225" y="1202425"/>
            <a:ext cx="0" cy="22723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47A6593-7019-6E4B-9A13-9FC22FE376A7}"/>
              </a:ext>
            </a:extLst>
          </p:cNvPr>
          <p:cNvCxnSpPr>
            <a:cxnSpLocks/>
          </p:cNvCxnSpPr>
          <p:nvPr/>
        </p:nvCxnSpPr>
        <p:spPr bwMode="auto">
          <a:xfrm flipH="1">
            <a:off x="2062226" y="1207663"/>
            <a:ext cx="1579457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F8EAB005-F792-4042-91BD-A6DB17A09967}"/>
              </a:ext>
            </a:extLst>
          </p:cNvPr>
          <p:cNvCxnSpPr>
            <a:cxnSpLocks/>
          </p:cNvCxnSpPr>
          <p:nvPr/>
        </p:nvCxnSpPr>
        <p:spPr bwMode="auto">
          <a:xfrm>
            <a:off x="3641683" y="1201313"/>
            <a:ext cx="0" cy="2428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4D742A3-CA77-C843-B488-0EA1EAFBC0C9}"/>
              </a:ext>
            </a:extLst>
          </p:cNvPr>
          <p:cNvCxnSpPr>
            <a:cxnSpLocks/>
          </p:cNvCxnSpPr>
          <p:nvPr/>
        </p:nvCxnSpPr>
        <p:spPr bwMode="auto">
          <a:xfrm>
            <a:off x="2855554" y="1046720"/>
            <a:ext cx="0" cy="15351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F10A4A5-68DC-8343-926B-86BE077D7240}"/>
              </a:ext>
            </a:extLst>
          </p:cNvPr>
          <p:cNvCxnSpPr>
            <a:cxnSpLocks/>
          </p:cNvCxnSpPr>
          <p:nvPr/>
        </p:nvCxnSpPr>
        <p:spPr bwMode="auto">
          <a:xfrm>
            <a:off x="1359306" y="3469484"/>
            <a:ext cx="414503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E70D2BA-3564-D04C-BD95-2567DA31720D}"/>
              </a:ext>
            </a:extLst>
          </p:cNvPr>
          <p:cNvCxnSpPr>
            <a:cxnSpLocks/>
          </p:cNvCxnSpPr>
          <p:nvPr/>
        </p:nvCxnSpPr>
        <p:spPr bwMode="auto">
          <a:xfrm>
            <a:off x="1364544" y="1514351"/>
            <a:ext cx="0" cy="1955133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B78DE26A-E95B-CA4C-87A8-EE8E66AE3275}"/>
              </a:ext>
            </a:extLst>
          </p:cNvPr>
          <p:cNvCxnSpPr>
            <a:cxnSpLocks/>
          </p:cNvCxnSpPr>
          <p:nvPr/>
        </p:nvCxnSpPr>
        <p:spPr bwMode="auto">
          <a:xfrm>
            <a:off x="1358193" y="1507876"/>
            <a:ext cx="49237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9ABA20A-F993-E742-A9A0-B0866CBFE56E}"/>
              </a:ext>
            </a:extLst>
          </p:cNvPr>
          <p:cNvCxnSpPr>
            <a:cxnSpLocks/>
          </p:cNvCxnSpPr>
          <p:nvPr/>
        </p:nvCxnSpPr>
        <p:spPr bwMode="auto">
          <a:xfrm>
            <a:off x="1216271" y="2532594"/>
            <a:ext cx="14084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xmlns="" id="{75C2BA3C-4766-B541-A45B-85A3D25F77D8}"/>
              </a:ext>
            </a:extLst>
          </p:cNvPr>
          <p:cNvCxnSpPr>
            <a:cxnSpLocks/>
          </p:cNvCxnSpPr>
          <p:nvPr/>
        </p:nvCxnSpPr>
        <p:spPr bwMode="auto">
          <a:xfrm flipV="1">
            <a:off x="3768269" y="3556000"/>
            <a:ext cx="0" cy="33565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398EB573-76C2-5D4A-AF0C-AF9A524913DE}"/>
              </a:ext>
            </a:extLst>
          </p:cNvPr>
          <p:cNvCxnSpPr>
            <a:cxnSpLocks/>
          </p:cNvCxnSpPr>
          <p:nvPr/>
        </p:nvCxnSpPr>
        <p:spPr bwMode="auto">
          <a:xfrm flipV="1">
            <a:off x="1947586" y="3556001"/>
            <a:ext cx="0" cy="335658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1601630F-8925-3A41-A68E-5636C0D8E237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851954" y="3891659"/>
            <a:ext cx="0" cy="15351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DB71616D-6582-BA48-8938-A79D76342FD6}"/>
              </a:ext>
            </a:extLst>
          </p:cNvPr>
          <p:cNvCxnSpPr>
            <a:cxnSpLocks/>
          </p:cNvCxnSpPr>
          <p:nvPr/>
        </p:nvCxnSpPr>
        <p:spPr bwMode="auto">
          <a:xfrm flipH="1">
            <a:off x="1947586" y="3891659"/>
            <a:ext cx="182068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14CDF936-2AFA-384B-9763-616BDF8A9F94}"/>
              </a:ext>
            </a:extLst>
          </p:cNvPr>
          <p:cNvCxnSpPr>
            <a:cxnSpLocks/>
          </p:cNvCxnSpPr>
          <p:nvPr/>
        </p:nvCxnSpPr>
        <p:spPr bwMode="auto">
          <a:xfrm flipV="1">
            <a:off x="1542297" y="3556000"/>
            <a:ext cx="321623" cy="339306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6DE2E64-A6CB-824A-820D-8E572563A0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64" y="152399"/>
            <a:ext cx="1667536" cy="476252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B70799FA-BCC5-F74D-95EE-987C04F6EB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374694"/>
              </p:ext>
            </p:extLst>
          </p:nvPr>
        </p:nvGraphicFramePr>
        <p:xfrm>
          <a:off x="4488872" y="1110342"/>
          <a:ext cx="4364184" cy="2934830"/>
        </p:xfrm>
        <a:graphic>
          <a:graphicData uri="http://schemas.openxmlformats.org/drawingml/2006/table">
            <a:tbl>
              <a:tblPr/>
              <a:tblGrid>
                <a:gridCol w="789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705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02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63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834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748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501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097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337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Model Number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Sump Base Diameter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Max Sump Height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Minimum Sump Height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Sump Mount Design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Sump Lid Diameter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Minimum Diameter Opening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# of Conduit Boxes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FCSM-1-4233CR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Collar Ring 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FCSM-1-4233SB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Bottom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FCSD-1-4233CR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Collar Ring 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FCSD-1-4233SB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Bottom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FCSM-2-4233CR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Collar Ring 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FCSM-2-4233SB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Bottom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FCSD-2-4233CR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Collar Ring 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FCSD-2-4233SB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Bottom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FCSM-1-4837CR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Collar Ring 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FCSD-1-4837CR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Collar Ring 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Single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FCSM-2-4837CR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Collar Ring 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3427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FCSD-2-4837CR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Collar Ring Mount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34.6"</a:t>
                      </a:r>
                    </a:p>
                  </a:txBody>
                  <a:tcPr marL="4572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611CF043-117D-0943-B47A-F152DC2678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122" y="719456"/>
            <a:ext cx="3307660" cy="33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66112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0350" y="171450"/>
            <a:ext cx="8807450" cy="285750"/>
          </a:xfrm>
        </p:spPr>
        <p:txBody>
          <a:bodyPr/>
          <a:lstStyle/>
          <a:p>
            <a:r>
              <a:rPr lang="en-US" dirty="0"/>
              <a:t>Ordering Specifications – Replacement Parts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AEF42D-A17C-C44A-B16E-F1AA4D8F97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64" y="152399"/>
            <a:ext cx="1667536" cy="47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53758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E5AC94-4578-5542-8A11-FBFF40729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Augmented Reality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6BC6F5-225C-2B4F-8006-E2B0391BFD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25" y="1097735"/>
            <a:ext cx="2234382" cy="2891552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8D1B1A9-B0C9-1D41-A414-3F7CB39E573D}"/>
              </a:ext>
            </a:extLst>
          </p:cNvPr>
          <p:cNvSpPr txBox="1"/>
          <p:nvPr/>
        </p:nvSpPr>
        <p:spPr>
          <a:xfrm>
            <a:off x="581998" y="786851"/>
            <a:ext cx="23062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Tradeshow Flyer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26AA52-1253-2F45-B066-C5BA82C7A4A7}"/>
              </a:ext>
            </a:extLst>
          </p:cNvPr>
          <p:cNvSpPr txBox="1"/>
          <p:nvPr/>
        </p:nvSpPr>
        <p:spPr>
          <a:xfrm>
            <a:off x="5709710" y="2205896"/>
            <a:ext cx="1330362" cy="2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Cutaway View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F37D4B-804C-B640-BC5F-BC84B428F435}"/>
              </a:ext>
            </a:extLst>
          </p:cNvPr>
          <p:cNvSpPr txBox="1"/>
          <p:nvPr/>
        </p:nvSpPr>
        <p:spPr>
          <a:xfrm>
            <a:off x="7316582" y="2205896"/>
            <a:ext cx="1231071" cy="24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U Channel Detail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xmlns="" id="{F4DD3BEC-FB45-6141-93C8-F03C1D7C49E6}"/>
              </a:ext>
            </a:extLst>
          </p:cNvPr>
          <p:cNvSpPr/>
          <p:nvPr/>
        </p:nvSpPr>
        <p:spPr bwMode="auto">
          <a:xfrm rot="14484567">
            <a:off x="2549979" y="1942048"/>
            <a:ext cx="2001470" cy="2221237"/>
          </a:xfrm>
          <a:prstGeom prst="triangl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  <a:alpha val="0"/>
                </a:schemeClr>
              </a:gs>
              <a:gs pos="0">
                <a:schemeClr val="accent2"/>
              </a:gs>
            </a:gsLst>
            <a:lin ang="4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45E7DBE-150B-F44A-A2CD-949E9FFC99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7244" y="743887"/>
            <a:ext cx="3304246" cy="4399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5AA1378-8E5E-284F-994E-0E12AC0309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49" y="505814"/>
            <a:ext cx="1194827" cy="165324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6D2CC39-4982-CF41-A185-38B5113D2B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6583" y="505814"/>
            <a:ext cx="1231070" cy="165324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4054B13-C8EA-1C42-9711-87477E8326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5059" y="2644894"/>
            <a:ext cx="1194827" cy="1778191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0355FDE-1F75-0D4C-BBC1-532D11E79E98}"/>
              </a:ext>
            </a:extLst>
          </p:cNvPr>
          <p:cNvSpPr txBox="1"/>
          <p:nvPr/>
        </p:nvSpPr>
        <p:spPr>
          <a:xfrm>
            <a:off x="6476841" y="4423085"/>
            <a:ext cx="14112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dirty="0">
                <a:solidFill>
                  <a:schemeClr val="accent2"/>
                </a:solidFill>
                <a:latin typeface="Arial"/>
                <a:cs typeface="Arial"/>
              </a:rPr>
              <a:t>L Handle Detail</a:t>
            </a:r>
          </a:p>
        </p:txBody>
      </p:sp>
    </p:spTree>
    <p:extLst>
      <p:ext uri="{BB962C8B-B14F-4D97-AF65-F5344CB8AC3E}">
        <p14:creationId xmlns:p14="http://schemas.microsoft.com/office/powerpoint/2010/main" val="2380451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983" y="1736249"/>
            <a:ext cx="468468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>
                <a:solidFill>
                  <a:schemeClr val="accent2"/>
                </a:solidFill>
                <a:latin typeface="Arial"/>
                <a:cs typeface="Arial"/>
              </a:rPr>
              <a:t>To request more information:</a:t>
            </a:r>
          </a:p>
          <a:p>
            <a:endParaRPr lang="en-US" sz="1350" dirty="0">
              <a:solidFill>
                <a:schemeClr val="accent2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chemeClr val="bg2"/>
                </a:solidFill>
                <a:latin typeface="Arial"/>
                <a:cs typeface="Arial"/>
              </a:rPr>
              <a:t>Contact your OPW District Manager</a:t>
            </a:r>
          </a:p>
          <a:p>
            <a:endParaRPr lang="en-US" sz="1350" dirty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chemeClr val="bg2"/>
                </a:solidFill>
                <a:latin typeface="Arial"/>
                <a:cs typeface="Arial"/>
              </a:rPr>
              <a:t>Call OPW Customer Service at 800-422-2525</a:t>
            </a:r>
          </a:p>
          <a:p>
            <a:endParaRPr lang="en-US" sz="1350" dirty="0">
              <a:solidFill>
                <a:schemeClr val="bg2"/>
              </a:solidFill>
              <a:latin typeface="Arial"/>
              <a:cs typeface="Arial"/>
            </a:endParaRPr>
          </a:p>
          <a:p>
            <a:r>
              <a:rPr lang="en-US" sz="1350" dirty="0">
                <a:solidFill>
                  <a:schemeClr val="bg2"/>
                </a:solidFill>
                <a:latin typeface="Arial"/>
                <a:cs typeface="Arial"/>
              </a:rPr>
              <a:t>Visit us at </a:t>
            </a:r>
            <a:r>
              <a:rPr lang="en-US" sz="1350" dirty="0" err="1">
                <a:solidFill>
                  <a:schemeClr val="bg2"/>
                </a:solidFill>
                <a:latin typeface="Arial"/>
                <a:cs typeface="Arial"/>
              </a:rPr>
              <a:t>www.opwglobal.com</a:t>
            </a:r>
            <a:r>
              <a:rPr lang="en-US" sz="1350" dirty="0">
                <a:solidFill>
                  <a:schemeClr val="bg2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0350" y="171450"/>
            <a:ext cx="8807450" cy="285750"/>
          </a:xfrm>
        </p:spPr>
        <p:txBody>
          <a:bodyPr/>
          <a:lstStyle/>
          <a:p>
            <a:r>
              <a:rPr lang="en-US" dirty="0"/>
              <a:t>Watertight Wonder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CAA7D4-5127-324B-96B8-717B528933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864" y="152399"/>
            <a:ext cx="1667536" cy="4762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AB3B994-5700-8F40-B2D6-0BEC118F21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12" y="895351"/>
            <a:ext cx="3549518" cy="323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2466"/>
      </p:ext>
    </p:extLst>
  </p:cSld>
  <p:clrMapOvr>
    <a:masterClrMapping/>
  </p:clrMapOvr>
  <p:transition xmlns:p14="http://schemas.microsoft.com/office/powerpoint/2010/main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Env Sales Mtg F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8E2FF"/>
      </a:accent1>
      <a:accent2>
        <a:srgbClr val="006699"/>
      </a:accent2>
      <a:accent3>
        <a:srgbClr val="FFFFFF"/>
      </a:accent3>
      <a:accent4>
        <a:srgbClr val="000000"/>
      </a:accent4>
      <a:accent5>
        <a:srgbClr val="D1EEFF"/>
      </a:accent5>
      <a:accent6>
        <a:srgbClr val="005C8A"/>
      </a:accent6>
      <a:hlink>
        <a:srgbClr val="66CCFF"/>
      </a:hlink>
      <a:folHlink>
        <a:srgbClr val="FF8000"/>
      </a:folHlink>
    </a:clrScheme>
    <a:fontScheme name="Env Sales Mtg F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Env Sales Mtg 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v Sales Mtg 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v Sales Mtg 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dh004:Andy Working Files:5961 Corp Powerpoint Updates:04 Working files:Env Sales Mtg F.pot</Template>
  <TotalTime>20074</TotalTime>
  <Words>401</Words>
  <Application>Microsoft Macintosh PowerPoint</Application>
  <PresentationFormat>On-screen Show (16:9)</PresentationFormat>
  <Paragraphs>146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Env Sales Mtg F</vt:lpstr>
      <vt:lpstr>Office Theme</vt:lpstr>
      <vt:lpstr>No Drill. Wire Ready. Watertight.</vt:lpstr>
      <vt:lpstr>Watertight Wonder</vt:lpstr>
      <vt:lpstr>Watertight Wonder</vt:lpstr>
      <vt:lpstr>Unique Feature Set</vt:lpstr>
      <vt:lpstr>Unique Feature Set</vt:lpstr>
      <vt:lpstr>Ordering Specifications</vt:lpstr>
      <vt:lpstr>Ordering Specifications – Replacement Parts </vt:lpstr>
      <vt:lpstr>Augmented Reality</vt:lpstr>
      <vt:lpstr>Watertight Wonder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The Way In Fluid Handling Solutions Worldwide</dc:title>
  <dc:creator>Keith Moye</dc:creator>
  <cp:lastModifiedBy>Brian Green</cp:lastModifiedBy>
  <cp:revision>1193</cp:revision>
  <cp:lastPrinted>2018-03-22T18:46:05Z</cp:lastPrinted>
  <dcterms:created xsi:type="dcterms:W3CDTF">2011-12-22T18:46:02Z</dcterms:created>
  <dcterms:modified xsi:type="dcterms:W3CDTF">2018-10-02T14:51:37Z</dcterms:modified>
</cp:coreProperties>
</file>