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4"/>
    <p:sldMasterId id="2147483841" r:id="rId5"/>
  </p:sldMasterIdLst>
  <p:notesMasterIdLst>
    <p:notesMasterId r:id="rId18"/>
  </p:notesMasterIdLst>
  <p:handoutMasterIdLst>
    <p:handoutMasterId r:id="rId19"/>
  </p:handoutMasterIdLst>
  <p:sldIdLst>
    <p:sldId id="446" r:id="rId6"/>
    <p:sldId id="489" r:id="rId7"/>
    <p:sldId id="505" r:id="rId8"/>
    <p:sldId id="449" r:id="rId9"/>
    <p:sldId id="496" r:id="rId10"/>
    <p:sldId id="468" r:id="rId11"/>
    <p:sldId id="501" r:id="rId12"/>
    <p:sldId id="472" r:id="rId13"/>
    <p:sldId id="477" r:id="rId14"/>
    <p:sldId id="478" r:id="rId15"/>
    <p:sldId id="458" r:id="rId16"/>
    <p:sldId id="460" r:id="rId17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68F"/>
    <a:srgbClr val="0D6701"/>
    <a:srgbClr val="084363"/>
    <a:srgbClr val="EC9118"/>
    <a:srgbClr val="ECD31B"/>
    <a:srgbClr val="7F7CAC"/>
    <a:srgbClr val="C700FF"/>
    <a:srgbClr val="66E5EC"/>
    <a:srgbClr val="59D3B6"/>
    <a:srgbClr val="4EB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D79876-2E8A-4E93-A4DA-8B8D9F61035B}" v="8" dt="2020-03-30T14:19:56.3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0B01986F-148E-3D4F-93DC-85042F339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223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AE429099-F7C9-A64B-AA74-6060CED91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886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662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3832FA-5F38-7D4D-8B02-2F4C2F2B2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194"/>
            <a:ext cx="8647176" cy="41148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6022" y="67974"/>
            <a:ext cx="8078942" cy="442914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GIVE YOUR STATION</a:t>
            </a:r>
            <a:br>
              <a:rPr lang="en-US"/>
            </a:br>
            <a:r>
              <a:rPr lang="en-US"/>
              <a:t>A SPOTLESS REPUTATION.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34411" y="3682482"/>
            <a:ext cx="6469061" cy="436512"/>
          </a:xfrm>
        </p:spPr>
        <p:txBody>
          <a:bodyPr/>
          <a:lstStyle>
            <a:lvl1pPr marL="0" indent="0" algn="l">
              <a:buFont typeface="Wingdings" pitchFamily="1" charset="2"/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OPW 14 Series Nozzles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393CD1-2B3F-0F47-9AD9-6D4CF0B0F979}"/>
              </a:ext>
            </a:extLst>
          </p:cNvPr>
          <p:cNvSpPr/>
          <p:nvPr userDrawn="1"/>
        </p:nvSpPr>
        <p:spPr bwMode="auto">
          <a:xfrm>
            <a:off x="4178596" y="4848447"/>
            <a:ext cx="287079" cy="1834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E6BA8BC-08C7-7D4D-B844-4CD6CD62CB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411" y="4177260"/>
            <a:ext cx="6469061" cy="4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pitchFamily="1" charset="2"/>
              <a:buNone/>
              <a:defRPr sz="1725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2679" indent="-1726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3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985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7029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0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442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9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871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9300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22729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6158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400" b="0" kern="0">
                <a:solidFill>
                  <a:schemeClr val="bg2"/>
                </a:solidFill>
              </a:rPr>
              <a:t>Cleaner Nozzle Technology from OPW</a:t>
            </a:r>
          </a:p>
        </p:txBody>
      </p:sp>
    </p:spTree>
    <p:extLst>
      <p:ext uri="{BB962C8B-B14F-4D97-AF65-F5344CB8AC3E}">
        <p14:creationId xmlns:p14="http://schemas.microsoft.com/office/powerpoint/2010/main" val="103757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68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95312"/>
            <a:ext cx="1943100" cy="3976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95312"/>
            <a:ext cx="5676900" cy="3976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3320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89B43-A018-7245-8D67-C94164395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7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E1EA-8DD7-B141-94A7-F32ED0049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9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81D9-8C76-9142-8A02-0C6A5C019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87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E30B1-F2A5-5A4C-A827-143633A31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23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9B9D8-9FB0-544D-8344-FB89C91DF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65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25715-B38D-4E4E-A2B6-F436C1E9F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17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6C2E-FE44-0940-A988-757F9E1BD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E201-AA62-A94E-AEA9-0B450A0BC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3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200" baseline="0">
                <a:solidFill>
                  <a:schemeClr val="bg2"/>
                </a:solidFill>
              </a:defRPr>
            </a:lvl1pPr>
            <a:lvl2pPr>
              <a:defRPr sz="1050" baseline="0">
                <a:solidFill>
                  <a:schemeClr val="bg2"/>
                </a:solidFill>
              </a:defRPr>
            </a:lvl2pPr>
            <a:lvl3pPr>
              <a:defRPr sz="900" baseline="0">
                <a:solidFill>
                  <a:schemeClr val="bg2"/>
                </a:solidFill>
              </a:defRPr>
            </a:lvl3pPr>
            <a:lvl4pPr>
              <a:defRPr sz="750" baseline="0">
                <a:solidFill>
                  <a:schemeClr val="bg2"/>
                </a:solidFill>
              </a:defRPr>
            </a:lvl4pPr>
            <a:lvl5pPr>
              <a:defRPr sz="675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6025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68DF-17E7-4145-9E70-679BF72DE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56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F792-2BC4-AE47-8DFB-BD895124B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66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AEBD7-B16C-2146-BC42-05F49DA09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6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1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089782"/>
            <a:ext cx="3708400" cy="34004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089782"/>
            <a:ext cx="3708400" cy="34004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314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23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66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3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77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92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0350" y="171450"/>
            <a:ext cx="8807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Headline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800102"/>
            <a:ext cx="8655050" cy="36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>
            <a:off x="3971925" y="4850609"/>
            <a:ext cx="69215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fld id="{EB2E43E7-3CF5-1442-B03A-52A50099ABBF}" type="slidenum">
              <a:rPr lang="en-US" sz="675">
                <a:solidFill>
                  <a:srgbClr val="1478AD"/>
                </a:solidFill>
                <a:latin typeface="Arial" charset="0"/>
              </a:rPr>
              <a:pPr algn="ctr" eaLnBrk="0" hangingPunct="0"/>
              <a:t>‹#›</a:t>
            </a:fld>
            <a:endParaRPr lang="en-US" sz="675">
              <a:solidFill>
                <a:srgbClr val="1478AD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28C79-59FC-3749-BA5E-9D120AA31EC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035" y="4800254"/>
            <a:ext cx="1716284" cy="3496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162D07-B73D-A048-AA87-2928BDD99D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781550"/>
            <a:ext cx="1001003" cy="2818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24" r:id="rId1"/>
    <p:sldLayoutId id="2147485303" r:id="rId2"/>
    <p:sldLayoutId id="2147485304" r:id="rId3"/>
    <p:sldLayoutId id="2147485305" r:id="rId4"/>
    <p:sldLayoutId id="2147485306" r:id="rId5"/>
    <p:sldLayoutId id="2147485307" r:id="rId6"/>
    <p:sldLayoutId id="2147485308" r:id="rId7"/>
    <p:sldLayoutId id="2147485309" r:id="rId8"/>
    <p:sldLayoutId id="2147485310" r:id="rId9"/>
    <p:sldLayoutId id="2147485311" r:id="rId10"/>
    <p:sldLayoutId id="2147485312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2143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Font typeface="Wingdings" charset="0"/>
        <a:buChar char="§"/>
        <a:defRPr sz="15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72679" indent="-172641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Font typeface="Times" charset="0"/>
        <a:buChar char="•"/>
        <a:defRPr sz="135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29854" indent="-171450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Char char="-"/>
        <a:defRPr sz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7029" indent="-171450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Font typeface="Times" charset="0"/>
        <a:buChar char="•"/>
        <a:defRPr sz="105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44204" indent="-171450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Char char="-"/>
        <a:defRPr sz="9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587104" indent="-1714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200">
          <a:solidFill>
            <a:schemeClr val="tx1"/>
          </a:solidFill>
          <a:latin typeface="+mn-lt"/>
          <a:ea typeface="+mn-ea"/>
        </a:defRPr>
      </a:lvl6pPr>
      <a:lvl7pPr marL="1930004" indent="-1714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200">
          <a:solidFill>
            <a:schemeClr val="tx1"/>
          </a:solidFill>
          <a:latin typeface="+mn-lt"/>
          <a:ea typeface="+mn-ea"/>
        </a:defRPr>
      </a:lvl7pPr>
      <a:lvl8pPr marL="2272904" indent="-1714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200">
          <a:solidFill>
            <a:schemeClr val="tx1"/>
          </a:solidFill>
          <a:latin typeface="+mn-lt"/>
          <a:ea typeface="+mn-ea"/>
        </a:defRPr>
      </a:lvl8pPr>
      <a:lvl9pPr marL="2615804" indent="-1714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Char char="-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293C40-6F95-EA4D-8064-55D067892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b="0" i="0" kern="1200">
          <a:solidFill>
            <a:schemeClr val="tx1"/>
          </a:solidFill>
          <a:latin typeface="Arial Regular"/>
          <a:ea typeface="ＭＳ Ｐゴシック" pitchFamily="-65" charset="-128"/>
          <a:cs typeface="ＭＳ Ｐゴシック" pitchFamily="-65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0" i="0" kern="1200">
          <a:solidFill>
            <a:schemeClr val="tx1"/>
          </a:solidFill>
          <a:latin typeface="Arial Regular"/>
          <a:ea typeface="ＭＳ Ｐゴシック" pitchFamily="-65" charset="-128"/>
          <a:cs typeface="ＭＳ Ｐゴシック" pitchFamily="-65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b="0" i="0" kern="1200">
          <a:solidFill>
            <a:schemeClr val="tx1"/>
          </a:solidFill>
          <a:latin typeface="Arial Regular"/>
          <a:ea typeface="ＭＳ Ｐゴシック" pitchFamily="-65" charset="-128"/>
          <a:cs typeface="ＭＳ Ｐゴシック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b="0" i="0" kern="1200">
          <a:solidFill>
            <a:schemeClr val="tx1"/>
          </a:solidFill>
          <a:latin typeface="Arial Regular"/>
          <a:ea typeface="ＭＳ Ｐゴシック" pitchFamily="-65" charset="-128"/>
          <a:cs typeface="ＭＳ Ｐゴシック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b="0" i="0" kern="1200">
          <a:solidFill>
            <a:schemeClr val="tx1"/>
          </a:solidFill>
          <a:latin typeface="Arial Regular"/>
          <a:ea typeface="ＭＳ Ｐゴシック" pitchFamily="-65" charset="-128"/>
          <a:cs typeface="ＭＳ Ｐゴシック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b="0" i="0" kern="1200">
          <a:solidFill>
            <a:schemeClr val="tx1"/>
          </a:solidFill>
          <a:latin typeface="Arial Regular"/>
          <a:ea typeface="ＭＳ Ｐゴシック" pitchFamily="-65" charset="-128"/>
          <a:cs typeface="ＭＳ Ｐゴシック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0" name="Picture 9" descr="18-OPRF-0286 [PPT] OPW 14E Series Nozzles2 copy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223875" y="4856330"/>
              <a:ext cx="223561" cy="2092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81B0AED-EF60-D043-AB85-299F0F0C7539}"/>
              </a:ext>
            </a:extLst>
          </p:cNvPr>
          <p:cNvSpPr txBox="1">
            <a:spLocks/>
          </p:cNvSpPr>
          <p:nvPr/>
        </p:nvSpPr>
        <p:spPr>
          <a:xfrm>
            <a:off x="1242980" y="3596605"/>
            <a:ext cx="7054070" cy="436512"/>
          </a:xfrm>
          <a:prstGeom prst="rect">
            <a:avLst/>
          </a:prstGeom>
          <a:effectLst/>
        </p:spPr>
        <p:txBody>
          <a:bodyPr anchor="ctr"/>
          <a:lstStyle>
            <a:lvl1pPr marL="2143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15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2679" indent="-1726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3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985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7029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0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442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9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871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9300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22729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6158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b="0">
                <a:solidFill>
                  <a:srgbClr val="FFFFFF"/>
                </a:solidFill>
              </a:rPr>
              <a:t>OPW 14 Series Nozzles</a:t>
            </a:r>
          </a:p>
        </p:txBody>
      </p:sp>
      <p:pic>
        <p:nvPicPr>
          <p:cNvPr id="3" name="Picture 2" descr="OPW 14 Series Family Shot_ver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875" y="2571750"/>
            <a:ext cx="3448245" cy="243029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81B0AED-EF60-D043-AB85-299F0F0C7539}"/>
              </a:ext>
            </a:extLst>
          </p:cNvPr>
          <p:cNvSpPr txBox="1">
            <a:spLocks/>
          </p:cNvSpPr>
          <p:nvPr/>
        </p:nvSpPr>
        <p:spPr>
          <a:xfrm>
            <a:off x="1275408" y="4123916"/>
            <a:ext cx="5356333" cy="290462"/>
          </a:xfrm>
          <a:prstGeom prst="rect">
            <a:avLst/>
          </a:prstGeom>
          <a:effectLst/>
        </p:spPr>
        <p:txBody>
          <a:bodyPr/>
          <a:lstStyle>
            <a:lvl1pPr marL="2143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15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2679" indent="-1726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3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985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7029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0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442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9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871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9300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22729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6158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/>
              <a:t>Cleaner Nozzle Technology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81B0AED-EF60-D043-AB85-299F0F0C7539}"/>
              </a:ext>
            </a:extLst>
          </p:cNvPr>
          <p:cNvSpPr txBox="1">
            <a:spLocks/>
          </p:cNvSpPr>
          <p:nvPr/>
        </p:nvSpPr>
        <p:spPr>
          <a:xfrm>
            <a:off x="115116" y="3596605"/>
            <a:ext cx="1127864" cy="436512"/>
          </a:xfrm>
          <a:prstGeom prst="rect">
            <a:avLst/>
          </a:prstGeom>
          <a:effectLst/>
        </p:spPr>
        <p:txBody>
          <a:bodyPr anchor="ctr"/>
          <a:lstStyle>
            <a:lvl1pPr marL="2143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15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2679" indent="-1726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3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985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7029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0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442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9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871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9300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22729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6158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NEW</a:t>
            </a:r>
            <a:endParaRPr lang="en-US" sz="24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993CD5-7127-8C4A-95A2-23D55920F8BD}"/>
              </a:ext>
            </a:extLst>
          </p:cNvPr>
          <p:cNvSpPr txBox="1">
            <a:spLocks/>
          </p:cNvSpPr>
          <p:nvPr/>
        </p:nvSpPr>
        <p:spPr>
          <a:xfrm>
            <a:off x="4447436" y="1296191"/>
            <a:ext cx="3964451" cy="132499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</a:rPr>
              <a:t>Give Your 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800" b="1">
                <a:solidFill>
                  <a:schemeClr val="bg1"/>
                </a:solidFill>
              </a:rPr>
              <a:t>Station a Spotless 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800" b="1">
                <a:solidFill>
                  <a:schemeClr val="bg1"/>
                </a:solidFill>
              </a:rPr>
              <a:t>Reputation</a:t>
            </a:r>
          </a:p>
        </p:txBody>
      </p:sp>
    </p:spTree>
    <p:extLst>
      <p:ext uri="{BB962C8B-B14F-4D97-AF65-F5344CB8AC3E}">
        <p14:creationId xmlns:p14="http://schemas.microsoft.com/office/powerpoint/2010/main" val="151671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9998-2F74-4BE9-B6B7-5A4B6520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171450"/>
            <a:ext cx="8807450" cy="509194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b="1">
                <a:solidFill>
                  <a:srgbClr val="2E368F"/>
                </a:solidFill>
                <a:latin typeface="Arial"/>
                <a:cs typeface="Arial"/>
              </a:rPr>
              <a:t>14BP Automatic Dripless Nozzle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640296-5397-403D-83F9-EE54C99CE287}"/>
              </a:ext>
            </a:extLst>
          </p:cNvPr>
          <p:cNvGrpSpPr/>
          <p:nvPr/>
        </p:nvGrpSpPr>
        <p:grpSpPr>
          <a:xfrm>
            <a:off x="5653880" y="1251905"/>
            <a:ext cx="3368677" cy="2639691"/>
            <a:chOff x="8295111" y="503161"/>
            <a:chExt cx="3565411" cy="27938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CC4C02-5293-4C4A-804D-3BEA65C53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5111" y="503161"/>
              <a:ext cx="3565411" cy="23873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69858F-D41A-4F83-8DCB-2942F6F44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711" y="1805408"/>
              <a:ext cx="932253" cy="1491605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7B6786-73AF-496A-B0D2-ABB950452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24" y="760050"/>
            <a:ext cx="5151664" cy="3911327"/>
          </a:xfrm>
          <a:noFill/>
        </p:spPr>
        <p:txBody>
          <a:bodyPr wrap="square" rtlCol="0">
            <a:spAutoFit/>
          </a:bodyPr>
          <a:lstStyle/>
          <a:p>
            <a:pPr marL="171446" indent="-171446">
              <a:spcBef>
                <a:spcPct val="0"/>
              </a:spcBef>
              <a:spcAft>
                <a:spcPts val="1350"/>
              </a:spcAft>
              <a:buClr>
                <a:schemeClr val="bg2"/>
              </a:buClr>
              <a:buFont typeface="Wingdings" charset="2"/>
            </a:pPr>
            <a:r>
              <a:rPr lang="en-US" sz="2100" b="1" kern="1200" dirty="0">
                <a:latin typeface="Arial"/>
                <a:ea typeface="ＭＳ Ｐゴシック" charset="0"/>
                <a:cs typeface="Arial"/>
              </a:rPr>
              <a:t>True Dripless Gasoline Nozzle</a:t>
            </a:r>
          </a:p>
          <a:p>
            <a:pPr marL="171446" indent="-171446">
              <a:spcBef>
                <a:spcPct val="0"/>
              </a:spcBef>
              <a:spcAft>
                <a:spcPts val="1350"/>
              </a:spcAft>
              <a:buClr>
                <a:schemeClr val="bg2"/>
              </a:buClr>
              <a:buFont typeface="Wingdings" charset="2"/>
            </a:pPr>
            <a:r>
              <a:rPr lang="en-US" sz="2100" b="1" kern="1200" dirty="0">
                <a:latin typeface="Arial"/>
                <a:ea typeface="ＭＳ Ｐゴシック" charset="0"/>
                <a:cs typeface="Arial"/>
              </a:rPr>
              <a:t>Patented Free-Draining Technology</a:t>
            </a:r>
          </a:p>
          <a:p>
            <a:pPr marL="544116" lvl="1" indent="-285750">
              <a:spcBef>
                <a:spcPct val="0"/>
              </a:spcBef>
              <a:spcAft>
                <a:spcPts val="135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800" b="1" kern="1200" dirty="0">
                <a:latin typeface="Arial"/>
                <a:ea typeface="ＭＳ Ｐゴシック" charset="0"/>
                <a:cs typeface="Arial"/>
              </a:rPr>
              <a:t>No Liquid Catching Surfaces</a:t>
            </a:r>
            <a:endParaRPr lang="en-US" sz="2250" b="1" kern="1200" dirty="0">
              <a:latin typeface="Times" charset="0"/>
              <a:ea typeface="ＭＳ Ｐゴシック" charset="0"/>
            </a:endParaRPr>
          </a:p>
          <a:p>
            <a:pPr marL="171446" indent="-171446">
              <a:spcBef>
                <a:spcPct val="0"/>
              </a:spcBef>
              <a:spcAft>
                <a:spcPts val="1350"/>
              </a:spcAft>
              <a:buClr>
                <a:schemeClr val="bg2"/>
              </a:buClr>
              <a:buFont typeface="Wingdings" charset="2"/>
            </a:pPr>
            <a:r>
              <a:rPr lang="en-US" sz="2250" b="1" kern="1200" dirty="0">
                <a:latin typeface="Arial"/>
                <a:ea typeface="ＭＳ Ｐゴシック" charset="0"/>
                <a:cs typeface="Arial"/>
              </a:rPr>
              <a:t>No Interlock</a:t>
            </a:r>
          </a:p>
          <a:p>
            <a:pPr marL="171446" indent="-171446">
              <a:spcBef>
                <a:spcPct val="0"/>
              </a:spcBef>
              <a:spcAft>
                <a:spcPts val="1350"/>
              </a:spcAft>
              <a:buClr>
                <a:schemeClr val="bg2"/>
              </a:buClr>
              <a:buFont typeface="Wingdings" charset="2"/>
            </a:pPr>
            <a:r>
              <a:rPr lang="en-US" sz="2100" b="1" kern="1200" dirty="0">
                <a:latin typeface="Arial"/>
                <a:ea typeface="ＭＳ Ｐゴシック" charset="0"/>
                <a:cs typeface="Arial"/>
              </a:rPr>
              <a:t>No Pressure / No Flow</a:t>
            </a:r>
          </a:p>
          <a:p>
            <a:pPr marL="171446" indent="-171446">
              <a:spcBef>
                <a:spcPct val="0"/>
              </a:spcBef>
              <a:spcAft>
                <a:spcPts val="1350"/>
              </a:spcAft>
              <a:buClr>
                <a:schemeClr val="bg2"/>
              </a:buClr>
              <a:buFont typeface="Wingdings" charset="2"/>
            </a:pPr>
            <a:r>
              <a:rPr lang="en-US" sz="2100" b="1" kern="1200" dirty="0">
                <a:latin typeface="Arial"/>
                <a:ea typeface="ＭＳ Ｐゴシック" charset="0"/>
                <a:cs typeface="Arial"/>
              </a:rPr>
              <a:t>Cannot be CARB approved</a:t>
            </a:r>
          </a:p>
          <a:p>
            <a:pPr marL="171446" indent="-171446">
              <a:spcBef>
                <a:spcPct val="0"/>
              </a:spcBef>
              <a:spcAft>
                <a:spcPts val="1350"/>
              </a:spcAft>
              <a:buClr>
                <a:schemeClr val="bg2"/>
              </a:buClr>
              <a:buFont typeface="Wingdings" charset="2"/>
            </a:pPr>
            <a:r>
              <a:rPr lang="en-US" sz="2100" b="1" kern="1200" dirty="0">
                <a:latin typeface="Arial"/>
                <a:ea typeface="ＭＳ Ｐゴシック" charset="0"/>
                <a:cs typeface="Arial"/>
              </a:rPr>
              <a:t>UL/ULC approved</a:t>
            </a:r>
          </a:p>
          <a:p>
            <a:pPr marL="171446" indent="-171446">
              <a:spcBef>
                <a:spcPct val="0"/>
              </a:spcBef>
              <a:spcAft>
                <a:spcPts val="1350"/>
              </a:spcAft>
              <a:buClr>
                <a:schemeClr val="bg2"/>
              </a:buClr>
              <a:buFont typeface="Wingdings" charset="2"/>
            </a:pPr>
            <a:r>
              <a:rPr lang="en-US" sz="2100" b="1" kern="1200" dirty="0">
                <a:latin typeface="Arial"/>
                <a:ea typeface="ＭＳ Ｐゴシック" charset="0"/>
                <a:cs typeface="Arial"/>
              </a:rPr>
              <a:t>Now UL Listed for up to E25</a:t>
            </a:r>
          </a:p>
        </p:txBody>
      </p:sp>
    </p:spTree>
    <p:extLst>
      <p:ext uri="{BB962C8B-B14F-4D97-AF65-F5344CB8AC3E}">
        <p14:creationId xmlns:p14="http://schemas.microsoft.com/office/powerpoint/2010/main" val="8015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18052" y="286685"/>
            <a:ext cx="4708308" cy="2217975"/>
          </a:xfrm>
        </p:spPr>
        <p:txBody>
          <a:bodyPr/>
          <a:lstStyle/>
          <a:p>
            <a:r>
              <a:rPr lang="en-US" sz="2800">
                <a:solidFill>
                  <a:srgbClr val="808080"/>
                </a:solidFill>
              </a:rPr>
              <a:t>Learn How the New </a:t>
            </a:r>
            <a:br>
              <a:rPr lang="en-US" sz="2800">
                <a:solidFill>
                  <a:srgbClr val="808080"/>
                </a:solidFill>
              </a:rPr>
            </a:br>
            <a:r>
              <a:rPr lang="en-US" sz="3600" b="1"/>
              <a:t>14 Series Nozzles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br>
              <a:rPr lang="en-US" sz="3000">
                <a:solidFill>
                  <a:srgbClr val="808080"/>
                </a:solidFill>
              </a:rPr>
            </a:br>
            <a:r>
              <a:rPr lang="en-US" sz="2800">
                <a:solidFill>
                  <a:srgbClr val="808080"/>
                </a:solidFill>
              </a:rPr>
              <a:t>Can Give Your Site a Spotless Reputation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363488" y="3608515"/>
            <a:ext cx="3399276" cy="7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 b="1" spc="300">
                <a:solidFill>
                  <a:schemeClr val="bg2"/>
                </a:solidFill>
              </a:rPr>
              <a:t>VISIT US AT:</a:t>
            </a:r>
          </a:p>
          <a:p>
            <a:pPr>
              <a:lnSpc>
                <a:spcPct val="90000"/>
              </a:lnSpc>
            </a:pPr>
            <a:r>
              <a:rPr lang="en-US" sz="2400" b="1"/>
              <a:t>opwclean14.com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63488" y="2820245"/>
            <a:ext cx="3399275" cy="7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>
                <a:solidFill>
                  <a:schemeClr val="bg2"/>
                </a:solidFill>
              </a:rPr>
              <a:t>Download all the details you need and give us a call today</a:t>
            </a:r>
            <a:endParaRPr lang="en-US" sz="1800"/>
          </a:p>
        </p:txBody>
      </p:sp>
      <p:pic>
        <p:nvPicPr>
          <p:cNvPr id="8" name="Picture 7" descr="Landing-Page.png">
            <a:extLst>
              <a:ext uri="{FF2B5EF4-FFF2-40B4-BE49-F238E27FC236}">
                <a16:creationId xmlns:a16="http://schemas.microsoft.com/office/drawing/2014/main" id="{06FE7B18-E2E1-2D44-9B85-2F4061978F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8437"/>
          <a:stretch/>
        </p:blipFill>
        <p:spPr>
          <a:xfrm>
            <a:off x="4818706" y="379422"/>
            <a:ext cx="4325294" cy="4764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C91B34-B1B1-0F47-BB95-388265BAA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481" y="2396750"/>
            <a:ext cx="2655502" cy="2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562471"/>
            <a:ext cx="3075039" cy="518809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223875" y="4856330"/>
            <a:ext cx="223561" cy="20928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2764EF-5A22-4082-B830-BB44BBFBBD46}"/>
              </a:ext>
            </a:extLst>
          </p:cNvPr>
          <p:cNvSpPr txBox="1">
            <a:spLocks/>
          </p:cNvSpPr>
          <p:nvPr/>
        </p:nvSpPr>
        <p:spPr>
          <a:xfrm>
            <a:off x="1275408" y="4123916"/>
            <a:ext cx="5356333" cy="290462"/>
          </a:xfrm>
          <a:prstGeom prst="rect">
            <a:avLst/>
          </a:prstGeom>
          <a:effectLst/>
        </p:spPr>
        <p:txBody>
          <a:bodyPr/>
          <a:lstStyle>
            <a:lvl1pPr marL="2143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15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2679" indent="-17264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3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985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87029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05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442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9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871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9300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22729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615804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/>
              <a:t>Brenton Hershner – Brenton.Hershner@opwglobal.com</a:t>
            </a:r>
          </a:p>
          <a:p>
            <a:pPr marL="0" indent="0">
              <a:buNone/>
            </a:pPr>
            <a:r>
              <a:rPr lang="en-US" b="0"/>
              <a:t>Direct: (513) 870-3168 </a:t>
            </a:r>
          </a:p>
        </p:txBody>
      </p:sp>
    </p:spTree>
    <p:extLst>
      <p:ext uri="{BB962C8B-B14F-4D97-AF65-F5344CB8AC3E}">
        <p14:creationId xmlns:p14="http://schemas.microsoft.com/office/powerpoint/2010/main" val="4277374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649880-17EB-47D7-A167-F87D9BC19E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FBDF20-FEA1-45A9-920A-92DA3CE8EFDD}"/>
              </a:ext>
            </a:extLst>
          </p:cNvPr>
          <p:cNvSpPr/>
          <p:nvPr/>
        </p:nvSpPr>
        <p:spPr>
          <a:xfrm>
            <a:off x="202913" y="2278725"/>
            <a:ext cx="8738171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79.7% said “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Cleanliness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of the fueling area”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BAA76-E784-4F46-8CD6-78B65BBB3155}"/>
              </a:ext>
            </a:extLst>
          </p:cNvPr>
          <p:cNvSpPr/>
          <p:nvPr/>
        </p:nvSpPr>
        <p:spPr>
          <a:xfrm>
            <a:off x="202914" y="282958"/>
            <a:ext cx="8738171" cy="161582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err="1">
                <a:latin typeface="Arial" panose="020B0604020202020204" pitchFamily="34" charset="0"/>
                <a:cs typeface="Arial" panose="020B0604020202020204" pitchFamily="34" charset="0"/>
              </a:rPr>
              <a:t>Gasbuddy</a:t>
            </a:r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 Survey:</a:t>
            </a:r>
          </a:p>
          <a:p>
            <a:pPr algn="ctr"/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What factors have an influence on your opinion of a store before stepping inside?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6DC55-0E11-430F-97DC-811E295DF2A2}"/>
              </a:ext>
            </a:extLst>
          </p:cNvPr>
          <p:cNvSpPr/>
          <p:nvPr/>
        </p:nvSpPr>
        <p:spPr>
          <a:xfrm>
            <a:off x="202914" y="3334086"/>
            <a:ext cx="8738171" cy="13388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Conversion from fuel-only to inside customers depends on a c-store’s ability to meet consumer needs of safety, </a:t>
            </a:r>
            <a:r>
              <a:rPr lang="en-US" sz="2700" u="sng">
                <a:latin typeface="Arial" panose="020B0604020202020204" pitchFamily="34" charset="0"/>
                <a:cs typeface="Arial" panose="020B0604020202020204" pitchFamily="34" charset="0"/>
              </a:rPr>
              <a:t>cleanliness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, and hospitality.</a:t>
            </a:r>
          </a:p>
        </p:txBody>
      </p:sp>
    </p:spTree>
    <p:extLst>
      <p:ext uri="{BB962C8B-B14F-4D97-AF65-F5344CB8AC3E}">
        <p14:creationId xmlns:p14="http://schemas.microsoft.com/office/powerpoint/2010/main" val="31726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999C-A461-48C4-BD14-0FEE8499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225" y="406277"/>
            <a:ext cx="3867150" cy="3970048"/>
          </a:xfrm>
          <a:ln>
            <a:noFill/>
          </a:ln>
        </p:spPr>
        <p:txBody>
          <a:bodyPr anchor="ctr"/>
          <a:lstStyle/>
          <a:p>
            <a:r>
              <a:rPr lang="en-US" sz="2800" b="1" dirty="0"/>
              <a:t>This is where OPW can provide value</a:t>
            </a:r>
          </a:p>
        </p:txBody>
      </p:sp>
      <p:pic>
        <p:nvPicPr>
          <p:cNvPr id="1026" name="044CF56D-2B1E-4767-BA07-CFDA9842E2F7" descr="image1.jpeg">
            <a:extLst>
              <a:ext uri="{FF2B5EF4-FFF2-40B4-BE49-F238E27FC236}">
                <a16:creationId xmlns:a16="http://schemas.microsoft.com/office/drawing/2014/main" id="{049A6886-7D2B-4C80-8F83-BAB17EDF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128" y="872203"/>
            <a:ext cx="3970047" cy="303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24FF66-BD02-4698-B3D9-8CD202F1F320}"/>
              </a:ext>
            </a:extLst>
          </p:cNvPr>
          <p:cNvSpPr/>
          <p:nvPr/>
        </p:nvSpPr>
        <p:spPr bwMode="auto">
          <a:xfrm rot="20203638">
            <a:off x="2086107" y="1954833"/>
            <a:ext cx="995746" cy="24991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>
                <a:solidFill>
                  <a:srgbClr val="808080"/>
                </a:solidFill>
              </a:rPr>
              <a:t>How the 14C Creates Clean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C06DA2-12ED-4E88-B266-C802F88B7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nimation 14 C Diesel_1.mp4">
            <a:hlinkClick r:id="" action="ppaction://media"/>
            <a:extLst>
              <a:ext uri="{FF2B5EF4-FFF2-40B4-BE49-F238E27FC236}">
                <a16:creationId xmlns:a16="http://schemas.microsoft.com/office/drawing/2014/main" id="{88DE6371-44CB-564E-AEEE-C85F4642A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519AC-4B87-446B-9F00-56756F9A74CB}"/>
              </a:ext>
            </a:extLst>
          </p:cNvPr>
          <p:cNvSpPr txBox="1"/>
          <p:nvPr/>
        </p:nvSpPr>
        <p:spPr>
          <a:xfrm>
            <a:off x="-48933" y="4625790"/>
            <a:ext cx="5506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14C Video Animation (please click below)</a:t>
            </a:r>
          </a:p>
        </p:txBody>
      </p:sp>
    </p:spTree>
    <p:extLst>
      <p:ext uri="{BB962C8B-B14F-4D97-AF65-F5344CB8AC3E}">
        <p14:creationId xmlns:p14="http://schemas.microsoft.com/office/powerpoint/2010/main" val="3057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>
                <a:solidFill>
                  <a:srgbClr val="808080"/>
                </a:solidFill>
              </a:rPr>
              <a:t>14BP &amp; 14E Dripless Nozzle Technology</a:t>
            </a:r>
          </a:p>
        </p:txBody>
      </p:sp>
      <p:pic>
        <p:nvPicPr>
          <p:cNvPr id="2" name="Animation 14 E-BP Nozzle.mp4">
            <a:hlinkClick r:id="" action="ppaction://media"/>
            <a:extLst>
              <a:ext uri="{FF2B5EF4-FFF2-40B4-BE49-F238E27FC236}">
                <a16:creationId xmlns:a16="http://schemas.microsoft.com/office/drawing/2014/main" id="{EA4707A7-1623-2044-A578-04BE5BA99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C17DBA-C0E0-4CA6-B08F-03C15C20AAB5}"/>
              </a:ext>
            </a:extLst>
          </p:cNvPr>
          <p:cNvSpPr txBox="1"/>
          <p:nvPr/>
        </p:nvSpPr>
        <p:spPr>
          <a:xfrm>
            <a:off x="0" y="4626396"/>
            <a:ext cx="5506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14E Video Animation (please click below)</a:t>
            </a:r>
          </a:p>
        </p:txBody>
      </p:sp>
    </p:spTree>
    <p:extLst>
      <p:ext uri="{BB962C8B-B14F-4D97-AF65-F5344CB8AC3E}">
        <p14:creationId xmlns:p14="http://schemas.microsoft.com/office/powerpoint/2010/main" val="356126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Box 13"/>
          <p:cNvSpPr txBox="1">
            <a:spLocks noChangeArrowheads="1"/>
          </p:cNvSpPr>
          <p:nvPr/>
        </p:nvSpPr>
        <p:spPr bwMode="auto">
          <a:xfrm>
            <a:off x="-1714500" y="1885951"/>
            <a:ext cx="184731" cy="26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25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9983" name="Rectangle 2"/>
          <p:cNvSpPr>
            <a:spLocks noChangeArrowheads="1"/>
          </p:cNvSpPr>
          <p:nvPr/>
        </p:nvSpPr>
        <p:spPr bwMode="auto">
          <a:xfrm>
            <a:off x="1485901" y="660692"/>
            <a:ext cx="6858000" cy="22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>
                <a:solidFill>
                  <a:srgbClr val="FFFFFF"/>
                </a:solidFill>
                <a:ea typeface="ＭＳ Ｐゴシック" pitchFamily="34" charset="-128"/>
              </a:rPr>
              <a:t>Dripless Diesel Fueling</a:t>
            </a:r>
          </a:p>
        </p:txBody>
      </p:sp>
      <p:sp>
        <p:nvSpPr>
          <p:cNvPr id="1036" name="TextBox 18"/>
          <p:cNvSpPr txBox="1">
            <a:spLocks noChangeArrowheads="1"/>
          </p:cNvSpPr>
          <p:nvPr/>
        </p:nvSpPr>
        <p:spPr bwMode="auto">
          <a:xfrm>
            <a:off x="1657351" y="2518485"/>
            <a:ext cx="1885950" cy="26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>
                <a:solidFill>
                  <a:srgbClr val="FFFFFF"/>
                </a:solidFill>
                <a:ea typeface="ＭＳ Ｐゴシック" pitchFamily="34" charset="-128"/>
              </a:rPr>
              <a:t>Initiative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60350" y="171450"/>
            <a:ext cx="8807450" cy="48924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14E Enhanced Conventional Nozzle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B3BDCC-7759-43DA-9DAB-C50A0C256871}"/>
              </a:ext>
            </a:extLst>
          </p:cNvPr>
          <p:cNvSpPr txBox="1"/>
          <p:nvPr/>
        </p:nvSpPr>
        <p:spPr>
          <a:xfrm>
            <a:off x="408125" y="1276477"/>
            <a:ext cx="4628753" cy="2749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spcAft>
                <a:spcPts val="1350"/>
              </a:spcAft>
              <a:buFont typeface="Wingdings" charset="2"/>
              <a:buChar char="§"/>
            </a:pPr>
            <a:r>
              <a:rPr lang="en-US" sz="2100" dirty="0">
                <a:solidFill>
                  <a:schemeClr val="bg2"/>
                </a:solidFill>
                <a:latin typeface="Arial"/>
                <a:cs typeface="Arial"/>
              </a:rPr>
              <a:t>True Dripless Gasoline Nozzle</a:t>
            </a:r>
          </a:p>
          <a:p>
            <a:pPr marL="171446" indent="-171446">
              <a:spcAft>
                <a:spcPts val="1350"/>
              </a:spcAft>
              <a:buFont typeface="Wingdings" charset="2"/>
              <a:buChar char="§"/>
            </a:pPr>
            <a:r>
              <a:rPr lang="en-US" sz="2100" dirty="0">
                <a:solidFill>
                  <a:schemeClr val="bg2"/>
                </a:solidFill>
                <a:latin typeface="Arial"/>
                <a:cs typeface="Arial"/>
              </a:rPr>
              <a:t>Patented Free-Draining Technology</a:t>
            </a:r>
          </a:p>
          <a:p>
            <a:pPr marL="628646" lvl="1" indent="-171446">
              <a:spcAft>
                <a:spcPts val="1350"/>
              </a:spcAft>
              <a:buFont typeface="Wingdings" charset="2"/>
              <a:buChar char="§"/>
            </a:pPr>
            <a:r>
              <a:rPr lang="en-US" sz="2100" dirty="0">
                <a:solidFill>
                  <a:schemeClr val="bg2"/>
                </a:solidFill>
                <a:latin typeface="Arial"/>
                <a:cs typeface="Arial"/>
              </a:rPr>
              <a:t>No Liquid Catching Surfaces</a:t>
            </a:r>
          </a:p>
          <a:p>
            <a:pPr marL="171446" indent="-171446">
              <a:spcAft>
                <a:spcPts val="1350"/>
              </a:spcAft>
              <a:buFont typeface="Wingdings" charset="2"/>
              <a:buChar char="§"/>
            </a:pPr>
            <a:r>
              <a:rPr lang="en-US" sz="2100" dirty="0">
                <a:solidFill>
                  <a:schemeClr val="bg2"/>
                </a:solidFill>
                <a:latin typeface="Arial"/>
                <a:cs typeface="Arial"/>
              </a:rPr>
              <a:t>UL/ULC approved</a:t>
            </a:r>
          </a:p>
          <a:p>
            <a:pPr marL="171446" indent="-171446">
              <a:spcAft>
                <a:spcPts val="1350"/>
              </a:spcAft>
              <a:buFont typeface="Wingdings" charset="2"/>
              <a:buChar char="§"/>
            </a:pPr>
            <a:r>
              <a:rPr lang="en-US" sz="2100" dirty="0">
                <a:solidFill>
                  <a:schemeClr val="bg2"/>
                </a:solidFill>
                <a:latin typeface="Arial"/>
                <a:cs typeface="Arial"/>
              </a:rPr>
              <a:t>CARB approved, with interlock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0C5F15-58C4-4992-A071-F5F0752D2E11}"/>
              </a:ext>
            </a:extLst>
          </p:cNvPr>
          <p:cNvGrpSpPr/>
          <p:nvPr/>
        </p:nvGrpSpPr>
        <p:grpSpPr>
          <a:xfrm>
            <a:off x="4919186" y="997723"/>
            <a:ext cx="3875790" cy="3309770"/>
            <a:chOff x="5862230" y="1211234"/>
            <a:chExt cx="3351361" cy="2861929"/>
          </a:xfrm>
        </p:grpSpPr>
        <p:pic>
          <p:nvPicPr>
            <p:cNvPr id="16" name="Picture 15" descr="14E Series ¾.png">
              <a:extLst>
                <a:ext uri="{FF2B5EF4-FFF2-40B4-BE49-F238E27FC236}">
                  <a16:creationId xmlns:a16="http://schemas.microsoft.com/office/drawing/2014/main" id="{CC00530C-DC30-414D-AE17-C42DAF62C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2230" y="1211234"/>
              <a:ext cx="3351361" cy="234096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1F7B86-344F-455E-8A89-D5190A541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910" y="2581750"/>
              <a:ext cx="931460" cy="1491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46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F2C17-CC57-423C-85D1-E83E393C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171449"/>
            <a:ext cx="8807450" cy="681405"/>
          </a:xfrm>
        </p:spPr>
        <p:txBody>
          <a:bodyPr/>
          <a:lstStyle/>
          <a:p>
            <a:r>
              <a:rPr lang="en-US" sz="3200" b="1" dirty="0"/>
              <a:t>Where the 14E is…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02D5E-DD8D-44FE-88D9-D0ED2B6A2F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88" y="2160733"/>
            <a:ext cx="761575" cy="1451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D21102-186E-460D-A004-683B30287A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0" y="1793607"/>
            <a:ext cx="1345225" cy="23038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EAA128-AD09-4F6A-AF22-F1A14BE97240}"/>
              </a:ext>
            </a:extLst>
          </p:cNvPr>
          <p:cNvSpPr txBox="1"/>
          <p:nvPr/>
        </p:nvSpPr>
        <p:spPr>
          <a:xfrm>
            <a:off x="577886" y="4097499"/>
            <a:ext cx="163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latin typeface="+mj-lt"/>
              </a:rPr>
              <a:t>*Sites with 100% ORVR vehicles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DA096E-C649-4F31-9277-EA0DE256E44E}"/>
              </a:ext>
            </a:extLst>
          </p:cNvPr>
          <p:cNvSpPr txBox="1"/>
          <p:nvPr/>
        </p:nvSpPr>
        <p:spPr>
          <a:xfrm>
            <a:off x="2783864" y="3934342"/>
            <a:ext cx="4112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latin typeface="+mj-lt"/>
              </a:rPr>
              <a:t>Other states requiring CARB approved dripless conventional nozzle when decommissioning Stage II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C0BA02-27BC-42BE-9338-FEA441CC5B1B}"/>
              </a:ext>
            </a:extLst>
          </p:cNvPr>
          <p:cNvSpPr txBox="1">
            <a:spLocks/>
          </p:cNvSpPr>
          <p:nvPr/>
        </p:nvSpPr>
        <p:spPr bwMode="auto">
          <a:xfrm>
            <a:off x="1825713" y="772773"/>
            <a:ext cx="2023878" cy="68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Calibri" charset="0"/>
                <a:ea typeface="ＭＳ Ｐゴシック" pitchFamily="1" charset="-128"/>
                <a:cs typeface="ＭＳ Ｐゴシック" pitchFamily="-111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b="1" kern="0" dirty="0"/>
              <a:t>Required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2B41995-9F28-4695-ACDF-AD19A6FA208F}"/>
              </a:ext>
            </a:extLst>
          </p:cNvPr>
          <p:cNvSpPr/>
          <p:nvPr/>
        </p:nvSpPr>
        <p:spPr bwMode="auto">
          <a:xfrm rot="5400000">
            <a:off x="2644249" y="-202983"/>
            <a:ext cx="386807" cy="3468697"/>
          </a:xfrm>
          <a:prstGeom prst="leftBrac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22DB9-1517-4B71-A2F4-0A1311AC34CE}"/>
              </a:ext>
            </a:extLst>
          </p:cNvPr>
          <p:cNvSpPr txBox="1"/>
          <p:nvPr/>
        </p:nvSpPr>
        <p:spPr>
          <a:xfrm>
            <a:off x="4397188" y="2433250"/>
            <a:ext cx="349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NJ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23EB9-A35E-4731-874C-9D758E98FB59}"/>
              </a:ext>
            </a:extLst>
          </p:cNvPr>
          <p:cNvSpPr txBox="1"/>
          <p:nvPr/>
        </p:nvSpPr>
        <p:spPr>
          <a:xfrm>
            <a:off x="1004543" y="2886705"/>
            <a:ext cx="391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2794485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3.4 Insertion Interlock </a:t>
            </a:r>
          </a:p>
          <a:p>
            <a:pPr lvl="1"/>
            <a:r>
              <a:rPr lang="en-US" sz="1800" b="1" dirty="0"/>
              <a:t>Each ECO Nozzle shall have an insertion interlock designed to prevent the dispensing of fuel unless there is an indication that the nozzle is engaged in the fill pipe.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171450"/>
            <a:ext cx="8807450" cy="481426"/>
          </a:xfrm>
        </p:spPr>
        <p:txBody>
          <a:bodyPr>
            <a:noAutofit/>
          </a:bodyPr>
          <a:lstStyle/>
          <a:p>
            <a:r>
              <a:rPr lang="en-US" sz="2800" b="1"/>
              <a:t>CARB Requires an Interlock on Nozzles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B8C790-166E-4ED8-8F1C-5ECE55E924A1}"/>
              </a:ext>
            </a:extLst>
          </p:cNvPr>
          <p:cNvGrpSpPr/>
          <p:nvPr/>
        </p:nvGrpSpPr>
        <p:grpSpPr>
          <a:xfrm>
            <a:off x="2935434" y="2076411"/>
            <a:ext cx="2513521" cy="2146447"/>
            <a:chOff x="3644404" y="2739673"/>
            <a:chExt cx="3351361" cy="2861929"/>
          </a:xfrm>
        </p:grpSpPr>
        <p:pic>
          <p:nvPicPr>
            <p:cNvPr id="6" name="Picture 5" descr="14E Series ¾.png">
              <a:extLst>
                <a:ext uri="{FF2B5EF4-FFF2-40B4-BE49-F238E27FC236}">
                  <a16:creationId xmlns:a16="http://schemas.microsoft.com/office/drawing/2014/main" id="{0FE628CD-B1F1-48F4-8AC0-FF6CA4DE4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4404" y="2739673"/>
              <a:ext cx="3351361" cy="23409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5310C0-BE98-4B14-9A0E-30FF1F63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084" y="4110189"/>
              <a:ext cx="931460" cy="1491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459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81C44C-E4C5-4C19-9A48-6FF8BFC0F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995" y="852388"/>
            <a:ext cx="2514818" cy="1760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CC4C02-5293-4C4A-804D-3BEA65C53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334" y="377371"/>
            <a:ext cx="2674058" cy="1790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669D22-E583-424C-9AE3-1B53E145E8F3}"/>
              </a:ext>
            </a:extLst>
          </p:cNvPr>
          <p:cNvSpPr txBox="1"/>
          <p:nvPr/>
        </p:nvSpPr>
        <p:spPr>
          <a:xfrm>
            <a:off x="6296806" y="2727701"/>
            <a:ext cx="2832100" cy="161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 dirty="0">
                <a:solidFill>
                  <a:srgbClr val="2E368F"/>
                </a:solidFill>
                <a:latin typeface="Arial"/>
                <a:cs typeface="Arial"/>
              </a:rPr>
              <a:t>14BP Automatic Dripless Nozzle</a:t>
            </a:r>
          </a:p>
          <a:p>
            <a:pPr marL="171446" indent="-171446">
              <a:spcAft>
                <a:spcPts val="400"/>
              </a:spcAft>
              <a:buFont typeface="Wingdings" charset="2"/>
              <a:buChar char="§"/>
            </a:pPr>
            <a:r>
              <a:rPr lang="en-US" sz="1100" dirty="0">
                <a:solidFill>
                  <a:srgbClr val="808080"/>
                </a:solidFill>
                <a:latin typeface="Arial"/>
                <a:cs typeface="Arial"/>
              </a:rPr>
              <a:t>True Dripless Gasoline Nozzle</a:t>
            </a:r>
          </a:p>
          <a:p>
            <a:pPr marL="171446" indent="-171446">
              <a:spcAft>
                <a:spcPts val="400"/>
              </a:spcAft>
              <a:buFont typeface="Wingdings" charset="2"/>
              <a:buChar char="§"/>
            </a:pPr>
            <a:r>
              <a:rPr lang="en-US" sz="1100" dirty="0">
                <a:solidFill>
                  <a:srgbClr val="808080"/>
                </a:solidFill>
                <a:latin typeface="Arial"/>
                <a:cs typeface="Arial"/>
              </a:rPr>
              <a:t>Patented Free -Draining Technology – No Liquid Catching Surfaces</a:t>
            </a:r>
          </a:p>
          <a:p>
            <a:pPr marL="171446" indent="-171446">
              <a:spcAft>
                <a:spcPts val="400"/>
              </a:spcAft>
              <a:buFont typeface="Wingdings" charset="2"/>
              <a:buChar char="§"/>
            </a:pPr>
            <a:r>
              <a:rPr lang="en-US" sz="1100" dirty="0" err="1">
                <a:solidFill>
                  <a:srgbClr val="808080"/>
                </a:solidFill>
                <a:latin typeface="Arial"/>
                <a:cs typeface="Arial"/>
              </a:rPr>
              <a:t>cULus</a:t>
            </a:r>
            <a:r>
              <a:rPr lang="en-US" sz="1100" dirty="0">
                <a:solidFill>
                  <a:srgbClr val="808080"/>
                </a:solidFill>
                <a:latin typeface="Arial"/>
                <a:cs typeface="Arial"/>
              </a:rPr>
              <a:t> Listed</a:t>
            </a:r>
          </a:p>
          <a:p>
            <a:pPr marL="171446" indent="-171446">
              <a:spcAft>
                <a:spcPts val="400"/>
              </a:spcAft>
              <a:buFont typeface="Wingdings" charset="2"/>
              <a:buChar char="§"/>
            </a:pPr>
            <a:r>
              <a:rPr lang="en-US" sz="1100" u="sng" dirty="0">
                <a:solidFill>
                  <a:srgbClr val="808080"/>
                </a:solidFill>
                <a:latin typeface="Arial"/>
                <a:cs typeface="Arial"/>
              </a:rPr>
              <a:t>No Interlock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9858F-D41A-4F83-8DCB-2942F6F444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84" y="1354056"/>
            <a:ext cx="699190" cy="111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2FFB8-6847-4748-8834-3F5FF5105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81395">
            <a:off x="3629826" y="558218"/>
            <a:ext cx="2049273" cy="234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70A878-D712-4B97-A4AF-1358F9CA98E2}"/>
              </a:ext>
            </a:extLst>
          </p:cNvPr>
          <p:cNvSpPr/>
          <p:nvPr/>
        </p:nvSpPr>
        <p:spPr>
          <a:xfrm>
            <a:off x="234830" y="2782129"/>
            <a:ext cx="267765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12700">
                  <a:noFill/>
                  <a:prstDash val="solid"/>
                </a:ln>
                <a:solidFill>
                  <a:srgbClr val="2E368F"/>
                </a:solidFill>
                <a:effectLst/>
                <a:latin typeface="+mn-lt"/>
              </a:rPr>
              <a:t>14E Spout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D9687B-4801-49BA-B8F0-4A7A7FABE77D}"/>
              </a:ext>
            </a:extLst>
          </p:cNvPr>
          <p:cNvSpPr/>
          <p:nvPr/>
        </p:nvSpPr>
        <p:spPr>
          <a:xfrm>
            <a:off x="2587417" y="1464779"/>
            <a:ext cx="67710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>
                <a:ln w="12700">
                  <a:noFill/>
                  <a:prstDash val="solid"/>
                </a:ln>
                <a:solidFill>
                  <a:srgbClr val="2E368F"/>
                </a:solidFill>
                <a:effectLst/>
                <a:latin typeface="+mn-lt"/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C3056-6A9E-4A32-8DA9-0911D9E23A31}"/>
              </a:ext>
            </a:extLst>
          </p:cNvPr>
          <p:cNvSpPr/>
          <p:nvPr/>
        </p:nvSpPr>
        <p:spPr>
          <a:xfrm>
            <a:off x="5394416" y="1464779"/>
            <a:ext cx="67710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>
                <a:ln w="12700">
                  <a:noFill/>
                  <a:prstDash val="solid"/>
                </a:ln>
                <a:solidFill>
                  <a:srgbClr val="2E368F"/>
                </a:solidFill>
                <a:effectLst/>
                <a:latin typeface="+mn-lt"/>
              </a:rPr>
              <a:t>=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CB5E1A-D96F-4D68-86A5-3FADD172720B}"/>
              </a:ext>
            </a:extLst>
          </p:cNvPr>
          <p:cNvSpPr/>
          <p:nvPr/>
        </p:nvSpPr>
        <p:spPr>
          <a:xfrm>
            <a:off x="2876373" y="2782129"/>
            <a:ext cx="29858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>
                <a:ln w="12700">
                  <a:noFill/>
                  <a:prstDash val="solid"/>
                </a:ln>
                <a:solidFill>
                  <a:srgbClr val="2E368F"/>
                </a:solidFill>
                <a:effectLst/>
                <a:latin typeface="+mn-lt"/>
              </a:rPr>
              <a:t>11BP Body </a:t>
            </a:r>
          </a:p>
        </p:txBody>
      </p:sp>
    </p:spTree>
    <p:extLst>
      <p:ext uri="{BB962C8B-B14F-4D97-AF65-F5344CB8AC3E}">
        <p14:creationId xmlns:p14="http://schemas.microsoft.com/office/powerpoint/2010/main" val="20776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Env Sales Mtg F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8E2FF"/>
      </a:accent1>
      <a:accent2>
        <a:srgbClr val="006699"/>
      </a:accent2>
      <a:accent3>
        <a:srgbClr val="FFFFFF"/>
      </a:accent3>
      <a:accent4>
        <a:srgbClr val="000000"/>
      </a:accent4>
      <a:accent5>
        <a:srgbClr val="D1EEFF"/>
      </a:accent5>
      <a:accent6>
        <a:srgbClr val="005C8A"/>
      </a:accent6>
      <a:hlink>
        <a:srgbClr val="66CCFF"/>
      </a:hlink>
      <a:folHlink>
        <a:srgbClr val="FF8000"/>
      </a:folHlink>
    </a:clrScheme>
    <a:fontScheme name="Env Sales Mtg F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Env Sales Mtg 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7DF25899EB4C4A9FDE6CE6EA63EE1D" ma:contentTypeVersion="13" ma:contentTypeDescription="Create a new document." ma:contentTypeScope="" ma:versionID="51c8a690daa8b2ba7273e811814f7728">
  <xsd:schema xmlns:xsd="http://www.w3.org/2001/XMLSchema" xmlns:xs="http://www.w3.org/2001/XMLSchema" xmlns:p="http://schemas.microsoft.com/office/2006/metadata/properties" xmlns:ns3="9946ab9e-9dde-4d5d-bddb-cfcc26735eca" xmlns:ns4="238b594b-ce1a-4d61-92da-34aed5cb3235" targetNamespace="http://schemas.microsoft.com/office/2006/metadata/properties" ma:root="true" ma:fieldsID="1093a3da33b005aef133c6ed377c3c44" ns3:_="" ns4:_="">
    <xsd:import namespace="9946ab9e-9dde-4d5d-bddb-cfcc26735eca"/>
    <xsd:import namespace="238b594b-ce1a-4d61-92da-34aed5cb32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6ab9e-9dde-4d5d-bddb-cfcc26735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b594b-ce1a-4d61-92da-34aed5cb323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6618EF-E62E-4BFB-9E34-7B2DEDE34F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46ab9e-9dde-4d5d-bddb-cfcc26735eca"/>
    <ds:schemaRef ds:uri="238b594b-ce1a-4d61-92da-34aed5cb32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5ADA7D-4B5B-4D0E-97B1-E062508D9D67}">
  <ds:schemaRefs>
    <ds:schemaRef ds:uri="9946ab9e-9dde-4d5d-bddb-cfcc26735eca"/>
    <ds:schemaRef ds:uri="http://purl.org/dc/terms/"/>
    <ds:schemaRef ds:uri="http://schemas.openxmlformats.org/package/2006/metadata/core-properties"/>
    <ds:schemaRef ds:uri="238b594b-ce1a-4d61-92da-34aed5cb3235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3108AC-9776-48D4-A24C-B96644E84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dh004:Andy Working Files:5961 Corp Powerpoint Updates:04 Working files:Env Sales Mtg F.pot</Template>
  <TotalTime>62</TotalTime>
  <Words>296</Words>
  <Application>Microsoft Office PowerPoint</Application>
  <PresentationFormat>On-screen Show (16:9)</PresentationFormat>
  <Paragraphs>55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Regular</vt:lpstr>
      <vt:lpstr>Calibri</vt:lpstr>
      <vt:lpstr>Times</vt:lpstr>
      <vt:lpstr>Wingdings</vt:lpstr>
      <vt:lpstr>Env Sales Mtg F</vt:lpstr>
      <vt:lpstr>Office Theme</vt:lpstr>
      <vt:lpstr>PowerPoint Presentation</vt:lpstr>
      <vt:lpstr>PowerPoint Presentation</vt:lpstr>
      <vt:lpstr>This is where OPW can provide value</vt:lpstr>
      <vt:lpstr>How the 14C Creates Clean</vt:lpstr>
      <vt:lpstr>14BP &amp; 14E Dripless Nozzle Technology</vt:lpstr>
      <vt:lpstr>14E Enhanced Conventional Nozzle</vt:lpstr>
      <vt:lpstr>Where the 14E is…</vt:lpstr>
      <vt:lpstr>CARB Requires an Interlock on Nozzles</vt:lpstr>
      <vt:lpstr>PowerPoint Presentation</vt:lpstr>
      <vt:lpstr>14BP Automatic Dripless Nozzle</vt:lpstr>
      <vt:lpstr>Learn How the New  14 Series Nozzles  Can Give Your Site a Spotless Reputation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The Way In Fluid Handling Solutions Worldwide</dc:title>
  <dc:creator>Keith Moye</dc:creator>
  <cp:lastModifiedBy>Kammerer, Edward</cp:lastModifiedBy>
  <cp:revision>5</cp:revision>
  <cp:lastPrinted>2018-09-27T20:59:53Z</cp:lastPrinted>
  <dcterms:created xsi:type="dcterms:W3CDTF">2011-12-22T18:46:02Z</dcterms:created>
  <dcterms:modified xsi:type="dcterms:W3CDTF">2020-04-01T14:35:52Z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0x0101003C7DF25899EB4C4A9FDE6CE6EA63EE1D</vt:lpwstr>
  </property>
</Properties>
</file>