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5334" r:id="rId1"/>
  </p:sldMasterIdLst>
  <p:notesMasterIdLst>
    <p:notesMasterId r:id="rId14"/>
  </p:notesMasterIdLst>
  <p:handoutMasterIdLst>
    <p:handoutMasterId r:id="rId15"/>
  </p:handoutMasterIdLst>
  <p:sldIdLst>
    <p:sldId id="433" r:id="rId2"/>
    <p:sldId id="434" r:id="rId3"/>
    <p:sldId id="436" r:id="rId4"/>
    <p:sldId id="438" r:id="rId5"/>
    <p:sldId id="439" r:id="rId6"/>
    <p:sldId id="437" r:id="rId7"/>
    <p:sldId id="440" r:id="rId8"/>
    <p:sldId id="441" r:id="rId9"/>
    <p:sldId id="442" r:id="rId10"/>
    <p:sldId id="443" r:id="rId11"/>
    <p:sldId id="444" r:id="rId12"/>
    <p:sldId id="431" r:id="rId13"/>
  </p:sldIdLst>
  <p:sldSz cx="12188825" cy="6858000"/>
  <p:notesSz cx="6858000" cy="9144000"/>
  <p:custDataLst>
    <p:tags r:id="rId16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D31B"/>
    <a:srgbClr val="7F7CAC"/>
    <a:srgbClr val="C700FF"/>
    <a:srgbClr val="66E5EC"/>
    <a:srgbClr val="EC9118"/>
    <a:srgbClr val="59D3B6"/>
    <a:srgbClr val="4EB9A0"/>
    <a:srgbClr val="35A361"/>
    <a:srgbClr val="CD0920"/>
    <a:srgbClr val="FF00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76" autoAdjust="0"/>
    <p:restoredTop sz="94561" autoAdjust="0"/>
  </p:normalViewPr>
  <p:slideViewPr>
    <p:cSldViewPr snapToObjects="1">
      <p:cViewPr varScale="1">
        <p:scale>
          <a:sx n="233" d="100"/>
          <a:sy n="233" d="100"/>
        </p:scale>
        <p:origin x="224" y="376"/>
      </p:cViewPr>
      <p:guideLst>
        <p:guide orient="horz" pos="2160"/>
        <p:guide pos="2880"/>
        <p:guide pos="3839"/>
      </p:guideLst>
    </p:cSldViewPr>
  </p:slideViewPr>
  <p:outlineViewPr>
    <p:cViewPr>
      <p:scale>
        <a:sx n="100" d="100"/>
        <a:sy n="100" d="100"/>
      </p:scale>
      <p:origin x="0" y="14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59" d="100"/>
          <a:sy n="159" d="100"/>
        </p:scale>
        <p:origin x="4016" y="20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/>
            </a:lvl1pPr>
          </a:lstStyle>
          <a:p>
            <a:pPr>
              <a:defRPr/>
            </a:pPr>
            <a:fld id="{0B01986F-148E-3D4F-93DC-85042F3390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1223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2588" y="685800"/>
            <a:ext cx="6092825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93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/>
            </a:lvl1pPr>
          </a:lstStyle>
          <a:p>
            <a:pPr>
              <a:defRPr/>
            </a:pPr>
            <a:fld id="{AE429099-F7C9-A64B-AA74-6060CED916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6886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ＭＳ Ｐゴシック" pitchFamily="-111" charset="-128"/>
        <a:cs typeface="ＭＳ Ｐゴシック" pitchFamily="-11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ＭＳ Ｐゴシック" pitchFamily="-111" charset="-128"/>
        <a:cs typeface="ＭＳ Ｐゴシック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ＭＳ Ｐゴシック" pitchFamily="-111" charset="-128"/>
        <a:cs typeface="ＭＳ Ｐゴシック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ＭＳ Ｐゴシック" pitchFamily="-111" charset="-128"/>
        <a:cs typeface="ＭＳ Ｐゴシック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ＭＳ Ｐゴシック" pitchFamily="-111" charset="-128"/>
        <a:cs typeface="ＭＳ Ｐゴシック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429099-F7C9-A64B-AA74-6060CED916F2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558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34583" y="4860308"/>
            <a:ext cx="11298629" cy="1103331"/>
          </a:xfrm>
        </p:spPr>
        <p:txBody>
          <a:bodyPr anchor="ctr" anchorCtr="0"/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45764" y="5963640"/>
            <a:ext cx="11283995" cy="506135"/>
          </a:xfrm>
        </p:spPr>
        <p:txBody>
          <a:bodyPr/>
          <a:lstStyle>
            <a:lvl1pPr marL="0" indent="0" algn="ctr">
              <a:buFont typeface="Wingdings" pitchFamily="1" charset="2"/>
              <a:buNone/>
              <a:defRPr sz="23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393CD1-2B3F-0F47-9AD9-6D4CF0B0F979}"/>
              </a:ext>
            </a:extLst>
          </p:cNvPr>
          <p:cNvSpPr/>
          <p:nvPr userDrawn="1"/>
        </p:nvSpPr>
        <p:spPr bwMode="auto">
          <a:xfrm>
            <a:off x="5570010" y="6464596"/>
            <a:ext cx="382672" cy="24454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accent1"/>
              </a:solidFill>
              <a:effectLst/>
              <a:latin typeface="Times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958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940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4538" y="793750"/>
            <a:ext cx="2590125" cy="5302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162" y="793750"/>
            <a:ext cx="7567229" cy="5302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63902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0730F7-F7BF-504C-B4B5-EEAF76D3D1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" y="0"/>
            <a:ext cx="12179300" cy="6858000"/>
          </a:xfrm>
          <a:prstGeom prst="rect">
            <a:avLst/>
          </a:prstGeom>
        </p:spPr>
      </p:pic>
      <p:sp>
        <p:nvSpPr>
          <p:cNvPr id="1026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34583" y="4648200"/>
            <a:ext cx="11298629" cy="1828800"/>
          </a:xfrm>
        </p:spPr>
        <p:txBody>
          <a:bodyPr anchor="ctr" anchorCtr="0"/>
          <a:lstStyle>
            <a:lvl1pPr algn="ctr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3580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34583" y="2438401"/>
            <a:ext cx="8634351" cy="721807"/>
          </a:xfrm>
        </p:spPr>
        <p:txBody>
          <a:bodyPr anchor="ctr" anchorCtr="0"/>
          <a:lstStyle>
            <a:lvl1pPr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1255" y="6357686"/>
            <a:ext cx="2488903" cy="507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466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043" y="228599"/>
            <a:ext cx="11740209" cy="83820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043" y="1219200"/>
            <a:ext cx="11537061" cy="4953000"/>
          </a:xfrm>
        </p:spPr>
        <p:txBody>
          <a:bodyPr/>
          <a:lstStyle>
            <a:lvl1pPr>
              <a:defRPr sz="2400" baseline="0">
                <a:solidFill>
                  <a:schemeClr val="bg2"/>
                </a:solidFill>
              </a:defRPr>
            </a:lvl1pPr>
            <a:lvl2pPr>
              <a:defRPr sz="2000" baseline="0">
                <a:solidFill>
                  <a:schemeClr val="bg2"/>
                </a:solidFill>
              </a:defRPr>
            </a:lvl2pPr>
            <a:lvl3pPr>
              <a:defRPr sz="1800" baseline="0">
                <a:solidFill>
                  <a:schemeClr val="bg2"/>
                </a:solidFill>
              </a:defRPr>
            </a:lvl3pPr>
            <a:lvl4pPr>
              <a:defRPr sz="1600" baseline="0">
                <a:solidFill>
                  <a:schemeClr val="bg2"/>
                </a:solidFill>
              </a:defRPr>
            </a:lvl4pPr>
            <a:lvl5pPr>
              <a:defRPr sz="1400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0749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9073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5025" y="1453043"/>
            <a:ext cx="4943246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1417" y="1453043"/>
            <a:ext cx="4943246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4762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4" y="1535113"/>
            <a:ext cx="53876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98294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09308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189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1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1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2629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42856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47043" y="228600"/>
            <a:ext cx="11740209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Headline Here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7043" y="1066801"/>
            <a:ext cx="11537061" cy="5105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28" name="Rectangle 8"/>
          <p:cNvSpPr>
            <a:spLocks noChangeArrowheads="1"/>
          </p:cNvSpPr>
          <p:nvPr/>
        </p:nvSpPr>
        <p:spPr bwMode="auto">
          <a:xfrm>
            <a:off x="5294521" y="6467478"/>
            <a:ext cx="922626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/>
            <a:fld id="{EB2E43E7-3CF5-1442-B03A-52A50099ABBF}" type="slidenum">
              <a:rPr lang="en-US" sz="900">
                <a:solidFill>
                  <a:srgbClr val="1478AD"/>
                </a:solidFill>
                <a:latin typeface="Arial" charset="0"/>
              </a:rPr>
              <a:pPr algn="ctr" eaLnBrk="0" hangingPunct="0"/>
              <a:t>‹#›</a:t>
            </a:fld>
            <a:endParaRPr lang="en-US" sz="900" dirty="0">
              <a:solidFill>
                <a:srgbClr val="1478AD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719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35" r:id="rId1"/>
    <p:sldLayoutId id="2147485345" r:id="rId2"/>
    <p:sldLayoutId id="2147485346" r:id="rId3"/>
    <p:sldLayoutId id="2147485347" r:id="rId4"/>
    <p:sldLayoutId id="2147485348" r:id="rId5"/>
    <p:sldLayoutId id="2147485349" r:id="rId6"/>
    <p:sldLayoutId id="2147485350" r:id="rId7"/>
    <p:sldLayoutId id="2147485351" r:id="rId8"/>
    <p:sldLayoutId id="2147485352" r:id="rId9"/>
    <p:sldLayoutId id="2147485353" r:id="rId10"/>
    <p:sldLayoutId id="2147485354" r:id="rId11"/>
    <p:sldLayoutId id="2147485343" r:id="rId12"/>
    <p:sldLayoutId id="2147485344" r:id="rId13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0">
          <a:solidFill>
            <a:schemeClr val="accent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Calibri" charset="0"/>
          <a:ea typeface="ＭＳ Ｐゴシック" pitchFamily="1" charset="-128"/>
          <a:cs typeface="ＭＳ Ｐゴシック" pitchFamily="-111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Calibri" charset="0"/>
          <a:ea typeface="ＭＳ Ｐゴシック" pitchFamily="1" charset="-128"/>
          <a:cs typeface="ＭＳ Ｐゴシック" pitchFamily="-111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Calibri" charset="0"/>
          <a:ea typeface="ＭＳ Ｐゴシック" pitchFamily="1" charset="-128"/>
          <a:cs typeface="ＭＳ Ｐゴシック" pitchFamily="-111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Calibri" charset="0"/>
          <a:ea typeface="ＭＳ Ｐゴシック" pitchFamily="1" charset="-128"/>
          <a:cs typeface="ＭＳ Ｐゴシック" pitchFamily="-111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1600" b="1">
          <a:solidFill>
            <a:schemeClr val="bg1"/>
          </a:solidFill>
          <a:latin typeface="Arial" charset="0"/>
          <a:ea typeface="ＭＳ Ｐゴシック" pitchFamily="1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1600" b="1">
          <a:solidFill>
            <a:schemeClr val="bg1"/>
          </a:solidFill>
          <a:latin typeface="Arial" charset="0"/>
          <a:ea typeface="ＭＳ Ｐゴシック" pitchFamily="1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1600" b="1">
          <a:solidFill>
            <a:schemeClr val="bg1"/>
          </a:solidFill>
          <a:latin typeface="Arial" charset="0"/>
          <a:ea typeface="ＭＳ Ｐゴシック" pitchFamily="1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1600" b="1">
          <a:solidFill>
            <a:schemeClr val="bg1"/>
          </a:solidFill>
          <a:latin typeface="Arial" charset="0"/>
          <a:ea typeface="ＭＳ Ｐゴシック" pitchFamily="1" charset="-128"/>
        </a:defRPr>
      </a:lvl9pPr>
    </p:titleStyle>
    <p:bodyStyle>
      <a:lvl1pPr marL="2857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>
            <a:lumMod val="90000"/>
          </a:schemeClr>
        </a:buClr>
        <a:buFont typeface="Wingdings" charset="0"/>
        <a:buChar char="§"/>
        <a:defRPr sz="2000" baseline="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30238" indent="-230188" algn="l" rtl="0" eaLnBrk="1" fontAlgn="base" hangingPunct="1">
        <a:spcBef>
          <a:spcPct val="20000"/>
        </a:spcBef>
        <a:spcAft>
          <a:spcPct val="0"/>
        </a:spcAft>
        <a:buClr>
          <a:schemeClr val="accent1">
            <a:lumMod val="90000"/>
          </a:schemeClr>
        </a:buClr>
        <a:buFont typeface="Times" charset="0"/>
        <a:buChar char="•"/>
        <a:defRPr sz="1800" baseline="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73138" indent="-228600" algn="l" rtl="0" eaLnBrk="1" fontAlgn="base" hangingPunct="1">
        <a:spcBef>
          <a:spcPct val="20000"/>
        </a:spcBef>
        <a:spcAft>
          <a:spcPct val="0"/>
        </a:spcAft>
        <a:buClr>
          <a:schemeClr val="accent1">
            <a:lumMod val="90000"/>
          </a:schemeClr>
        </a:buClr>
        <a:buChar char="-"/>
        <a:defRPr sz="1600" baseline="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16038" indent="-228600" algn="l" rtl="0" eaLnBrk="1" fontAlgn="base" hangingPunct="1">
        <a:spcBef>
          <a:spcPct val="20000"/>
        </a:spcBef>
        <a:spcAft>
          <a:spcPct val="0"/>
        </a:spcAft>
        <a:buClr>
          <a:schemeClr val="accent1">
            <a:lumMod val="90000"/>
          </a:schemeClr>
        </a:buClr>
        <a:buFont typeface="Times" charset="0"/>
        <a:buChar char="•"/>
        <a:defRPr sz="1400" baseline="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658938" indent="-228600" algn="l" rtl="0" eaLnBrk="1" fontAlgn="base" hangingPunct="1">
        <a:spcBef>
          <a:spcPct val="20000"/>
        </a:spcBef>
        <a:spcAft>
          <a:spcPct val="0"/>
        </a:spcAft>
        <a:buClr>
          <a:schemeClr val="accent1">
            <a:lumMod val="90000"/>
          </a:schemeClr>
        </a:buClr>
        <a:buChar char="-"/>
        <a:defRPr sz="1200" baseline="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116138" indent="-228600" algn="l" rtl="0" eaLnBrk="1" fontAlgn="base" hangingPunct="1">
        <a:spcBef>
          <a:spcPct val="20000"/>
        </a:spcBef>
        <a:spcAft>
          <a:spcPct val="0"/>
        </a:spcAft>
        <a:buClr>
          <a:srgbClr val="FF8000"/>
        </a:buClr>
        <a:buChar char="-"/>
        <a:defRPr sz="1600">
          <a:solidFill>
            <a:schemeClr val="tx1"/>
          </a:solidFill>
          <a:latin typeface="+mn-lt"/>
          <a:ea typeface="+mn-ea"/>
        </a:defRPr>
      </a:lvl6pPr>
      <a:lvl7pPr marL="2573338" indent="-228600" algn="l" rtl="0" eaLnBrk="1" fontAlgn="base" hangingPunct="1">
        <a:spcBef>
          <a:spcPct val="20000"/>
        </a:spcBef>
        <a:spcAft>
          <a:spcPct val="0"/>
        </a:spcAft>
        <a:buClr>
          <a:srgbClr val="FF8000"/>
        </a:buClr>
        <a:buChar char="-"/>
        <a:defRPr sz="1600">
          <a:solidFill>
            <a:schemeClr val="tx1"/>
          </a:solidFill>
          <a:latin typeface="+mn-lt"/>
          <a:ea typeface="+mn-ea"/>
        </a:defRPr>
      </a:lvl7pPr>
      <a:lvl8pPr marL="3030538" indent="-228600" algn="l" rtl="0" eaLnBrk="1" fontAlgn="base" hangingPunct="1">
        <a:spcBef>
          <a:spcPct val="20000"/>
        </a:spcBef>
        <a:spcAft>
          <a:spcPct val="0"/>
        </a:spcAft>
        <a:buClr>
          <a:srgbClr val="FF8000"/>
        </a:buClr>
        <a:buChar char="-"/>
        <a:defRPr sz="1600">
          <a:solidFill>
            <a:schemeClr val="tx1"/>
          </a:solidFill>
          <a:latin typeface="+mn-lt"/>
          <a:ea typeface="+mn-ea"/>
        </a:defRPr>
      </a:lvl8pPr>
      <a:lvl9pPr marL="3487738" indent="-228600" algn="l" rtl="0" eaLnBrk="1" fontAlgn="base" hangingPunct="1">
        <a:spcBef>
          <a:spcPct val="20000"/>
        </a:spcBef>
        <a:spcAft>
          <a:spcPct val="0"/>
        </a:spcAft>
        <a:buClr>
          <a:srgbClr val="FF8000"/>
        </a:buClr>
        <a:buChar char="-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CF42FC-B02F-6147-B2FD-5B026B4F2B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899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3C0949-ADBB-7047-BE3E-B78CD78B78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" y="0"/>
            <a:ext cx="12179300" cy="68580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A4063E0-7389-4D40-A5F3-63534DFF3C50}"/>
              </a:ext>
            </a:extLst>
          </p:cNvPr>
          <p:cNvSpPr txBox="1">
            <a:spLocks/>
          </p:cNvSpPr>
          <p:nvPr/>
        </p:nvSpPr>
        <p:spPr>
          <a:xfrm>
            <a:off x="608012" y="5105400"/>
            <a:ext cx="3048000" cy="609600"/>
          </a:xfrm>
          <a:prstGeom prst="rect">
            <a:avLst/>
          </a:prstGeom>
        </p:spPr>
        <p:txBody>
          <a:bodyPr/>
          <a:lstStyle>
            <a:lvl1pPr marL="2857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Font typeface="Wingdings" charset="0"/>
              <a:buChar char="§"/>
              <a:defRPr sz="20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30238" indent="-2301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Font typeface="Times" charset="0"/>
              <a:buChar char="•"/>
              <a:defRPr sz="18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731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Char char="-"/>
              <a:defRPr sz="16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160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Font typeface="Times" charset="0"/>
              <a:buChar char="•"/>
              <a:defRPr sz="14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6589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Char char="-"/>
              <a:defRPr sz="12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1161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5733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0305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4877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spcBef>
                <a:spcPts val="600"/>
              </a:spcBef>
              <a:buNone/>
            </a:pPr>
            <a:r>
              <a:rPr lang="en-US" sz="1800" b="0" kern="0" dirty="0">
                <a:solidFill>
                  <a:schemeClr val="tx1"/>
                </a:solidFill>
              </a:rPr>
              <a:t>Gilbarco Encore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en-US" sz="1600" kern="0" dirty="0">
                <a:solidFill>
                  <a:schemeClr val="accent2"/>
                </a:solidFill>
              </a:rPr>
              <a:t>DSE-1836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210DE07-9B0F-A343-BA90-FE02C1DBE87E}"/>
              </a:ext>
            </a:extLst>
          </p:cNvPr>
          <p:cNvSpPr txBox="1">
            <a:spLocks/>
          </p:cNvSpPr>
          <p:nvPr/>
        </p:nvSpPr>
        <p:spPr>
          <a:xfrm>
            <a:off x="4549817" y="5105400"/>
            <a:ext cx="3048000" cy="609600"/>
          </a:xfrm>
          <a:prstGeom prst="rect">
            <a:avLst/>
          </a:prstGeom>
        </p:spPr>
        <p:txBody>
          <a:bodyPr/>
          <a:lstStyle>
            <a:lvl1pPr marL="2857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Font typeface="Wingdings" charset="0"/>
              <a:buChar char="§"/>
              <a:defRPr sz="20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30238" indent="-2301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Font typeface="Times" charset="0"/>
              <a:buChar char="•"/>
              <a:defRPr sz="18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731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Char char="-"/>
              <a:defRPr sz="16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160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Font typeface="Times" charset="0"/>
              <a:buChar char="•"/>
              <a:defRPr sz="14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6589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Char char="-"/>
              <a:defRPr sz="12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1161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5733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0305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4877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spcBef>
                <a:spcPts val="600"/>
              </a:spcBef>
              <a:buNone/>
            </a:pPr>
            <a:r>
              <a:rPr lang="en-US" sz="1800" b="0" kern="0" dirty="0">
                <a:solidFill>
                  <a:schemeClr val="tx1"/>
                </a:solidFill>
              </a:rPr>
              <a:t>Wayne Ovation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en-US" sz="1600" kern="0" dirty="0">
                <a:solidFill>
                  <a:schemeClr val="accent2"/>
                </a:solidFill>
              </a:rPr>
              <a:t>DSE-1543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27F7250-305C-164E-B0C0-3BCF965241A4}"/>
              </a:ext>
            </a:extLst>
          </p:cNvPr>
          <p:cNvSpPr txBox="1">
            <a:spLocks/>
          </p:cNvSpPr>
          <p:nvPr/>
        </p:nvSpPr>
        <p:spPr>
          <a:xfrm>
            <a:off x="8487975" y="5105400"/>
            <a:ext cx="3048000" cy="609600"/>
          </a:xfrm>
          <a:prstGeom prst="rect">
            <a:avLst/>
          </a:prstGeom>
        </p:spPr>
        <p:txBody>
          <a:bodyPr/>
          <a:lstStyle>
            <a:lvl1pPr marL="2857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Font typeface="Wingdings" charset="0"/>
              <a:buChar char="§"/>
              <a:defRPr sz="20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30238" indent="-2301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Font typeface="Times" charset="0"/>
              <a:buChar char="•"/>
              <a:defRPr sz="18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731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Char char="-"/>
              <a:defRPr sz="16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160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Font typeface="Times" charset="0"/>
              <a:buChar char="•"/>
              <a:defRPr sz="14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6589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Char char="-"/>
              <a:defRPr sz="12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1161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5733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0305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4877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spcBef>
                <a:spcPts val="600"/>
              </a:spcBef>
              <a:buNone/>
            </a:pPr>
            <a:r>
              <a:rPr lang="en-US" sz="1800" b="0" kern="0" dirty="0">
                <a:solidFill>
                  <a:schemeClr val="tx1"/>
                </a:solidFill>
              </a:rPr>
              <a:t>Wayne Helix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en-US" sz="1600" kern="0" dirty="0">
                <a:solidFill>
                  <a:schemeClr val="accent2"/>
                </a:solidFill>
              </a:rPr>
              <a:t>DSE-1741</a:t>
            </a:r>
          </a:p>
        </p:txBody>
      </p:sp>
    </p:spTree>
    <p:extLst>
      <p:ext uri="{BB962C8B-B14F-4D97-AF65-F5344CB8AC3E}">
        <p14:creationId xmlns:p14="http://schemas.microsoft.com/office/powerpoint/2010/main" val="29387733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52C958-6EBF-BE4A-B4A8-3FCE6CA915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" y="0"/>
            <a:ext cx="12179300" cy="68580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A4063E0-7389-4D40-A5F3-63534DFF3C50}"/>
              </a:ext>
            </a:extLst>
          </p:cNvPr>
          <p:cNvSpPr txBox="1">
            <a:spLocks/>
          </p:cNvSpPr>
          <p:nvPr/>
        </p:nvSpPr>
        <p:spPr>
          <a:xfrm>
            <a:off x="8487975" y="2590800"/>
            <a:ext cx="2102237" cy="1066800"/>
          </a:xfrm>
          <a:prstGeom prst="rect">
            <a:avLst/>
          </a:prstGeom>
        </p:spPr>
        <p:txBody>
          <a:bodyPr/>
          <a:lstStyle>
            <a:lvl1pPr marL="2857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Font typeface="Wingdings" charset="0"/>
              <a:buChar char="§"/>
              <a:defRPr sz="20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30238" indent="-2301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Font typeface="Times" charset="0"/>
              <a:buChar char="•"/>
              <a:defRPr sz="18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731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Char char="-"/>
              <a:defRPr sz="16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160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Font typeface="Times" charset="0"/>
              <a:buChar char="•"/>
              <a:defRPr sz="14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6589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Char char="-"/>
              <a:defRPr sz="12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1161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5733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0305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4877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spcBef>
                <a:spcPts val="600"/>
              </a:spcBef>
              <a:buNone/>
            </a:pPr>
            <a:r>
              <a:rPr lang="en-US" sz="1800" b="0" kern="0" dirty="0">
                <a:solidFill>
                  <a:schemeClr val="tx1"/>
                </a:solidFill>
              </a:rPr>
              <a:t>Gilbarco </a:t>
            </a:r>
            <a:br>
              <a:rPr lang="en-US" sz="1800" b="0" kern="0" dirty="0">
                <a:solidFill>
                  <a:schemeClr val="tx1"/>
                </a:solidFill>
              </a:rPr>
            </a:br>
            <a:r>
              <a:rPr lang="en-US" sz="1800" b="0" kern="0" dirty="0">
                <a:solidFill>
                  <a:schemeClr val="tx1"/>
                </a:solidFill>
              </a:rPr>
              <a:t>Encore Top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en-US" sz="1600" kern="0" dirty="0">
                <a:solidFill>
                  <a:schemeClr val="accent2"/>
                </a:solidFill>
              </a:rPr>
              <a:t>DSE-TOP-1836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210DE07-9B0F-A343-BA90-FE02C1DBE87E}"/>
              </a:ext>
            </a:extLst>
          </p:cNvPr>
          <p:cNvSpPr txBox="1">
            <a:spLocks/>
          </p:cNvSpPr>
          <p:nvPr/>
        </p:nvSpPr>
        <p:spPr>
          <a:xfrm>
            <a:off x="6094413" y="5562600"/>
            <a:ext cx="2033158" cy="609600"/>
          </a:xfrm>
          <a:prstGeom prst="rect">
            <a:avLst/>
          </a:prstGeom>
        </p:spPr>
        <p:txBody>
          <a:bodyPr/>
          <a:lstStyle>
            <a:lvl1pPr marL="2857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Font typeface="Wingdings" charset="0"/>
              <a:buChar char="§"/>
              <a:defRPr sz="20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30238" indent="-2301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Font typeface="Times" charset="0"/>
              <a:buChar char="•"/>
              <a:defRPr sz="18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731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Char char="-"/>
              <a:defRPr sz="16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160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Font typeface="Times" charset="0"/>
              <a:buChar char="•"/>
              <a:defRPr sz="14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6589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Char char="-"/>
              <a:defRPr sz="12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1161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5733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0305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4877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spcBef>
                <a:spcPts val="600"/>
              </a:spcBef>
              <a:buNone/>
            </a:pPr>
            <a:r>
              <a:rPr lang="en-US" sz="1800" b="0" kern="0" dirty="0">
                <a:solidFill>
                  <a:schemeClr val="tx1"/>
                </a:solidFill>
              </a:rPr>
              <a:t>Wayne </a:t>
            </a:r>
            <a:br>
              <a:rPr lang="en-US" sz="1800" b="0" kern="0" dirty="0">
                <a:solidFill>
                  <a:schemeClr val="tx1"/>
                </a:solidFill>
              </a:rPr>
            </a:br>
            <a:r>
              <a:rPr lang="en-US" sz="1800" b="0" kern="0" dirty="0">
                <a:solidFill>
                  <a:schemeClr val="tx1"/>
                </a:solidFill>
              </a:rPr>
              <a:t>Ovation Top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en-US" sz="1600" kern="0" dirty="0">
                <a:solidFill>
                  <a:schemeClr val="accent2"/>
                </a:solidFill>
              </a:rPr>
              <a:t>DSE-TOP-1543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27F7250-305C-164E-B0C0-3BCF965241A4}"/>
              </a:ext>
            </a:extLst>
          </p:cNvPr>
          <p:cNvSpPr txBox="1">
            <a:spLocks/>
          </p:cNvSpPr>
          <p:nvPr/>
        </p:nvSpPr>
        <p:spPr>
          <a:xfrm>
            <a:off x="10285412" y="5257344"/>
            <a:ext cx="1797437" cy="609600"/>
          </a:xfrm>
          <a:prstGeom prst="rect">
            <a:avLst/>
          </a:prstGeom>
        </p:spPr>
        <p:txBody>
          <a:bodyPr/>
          <a:lstStyle>
            <a:lvl1pPr marL="2857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Font typeface="Wingdings" charset="0"/>
              <a:buChar char="§"/>
              <a:defRPr sz="20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30238" indent="-2301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Font typeface="Times" charset="0"/>
              <a:buChar char="•"/>
              <a:defRPr sz="18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731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Char char="-"/>
              <a:defRPr sz="16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160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Font typeface="Times" charset="0"/>
              <a:buChar char="•"/>
              <a:defRPr sz="14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6589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Char char="-"/>
              <a:defRPr sz="12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1161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5733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0305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4877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spcBef>
                <a:spcPts val="600"/>
              </a:spcBef>
              <a:buNone/>
            </a:pPr>
            <a:r>
              <a:rPr lang="en-US" sz="1800" b="0" kern="0" dirty="0">
                <a:solidFill>
                  <a:schemeClr val="tx1"/>
                </a:solidFill>
              </a:rPr>
              <a:t>Wayne </a:t>
            </a:r>
            <a:br>
              <a:rPr lang="en-US" sz="1800" b="0" kern="0" dirty="0">
                <a:solidFill>
                  <a:schemeClr val="tx1"/>
                </a:solidFill>
              </a:rPr>
            </a:br>
            <a:r>
              <a:rPr lang="en-US" sz="1800" b="0" kern="0" dirty="0">
                <a:solidFill>
                  <a:schemeClr val="tx1"/>
                </a:solidFill>
              </a:rPr>
              <a:t>Helix Top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en-US" sz="1600" kern="0" dirty="0">
                <a:solidFill>
                  <a:schemeClr val="accent2"/>
                </a:solidFill>
              </a:rPr>
              <a:t>DSE-TOP-1741</a:t>
            </a:r>
          </a:p>
          <a:p>
            <a:pPr marL="0" indent="0" algn="ctr">
              <a:spcBef>
                <a:spcPts val="600"/>
              </a:spcBef>
              <a:buNone/>
            </a:pPr>
            <a:endParaRPr lang="en-US" sz="1600" kern="0" dirty="0">
              <a:solidFill>
                <a:schemeClr val="accent2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EE29DDF-2037-A54B-BF63-305DD9A06072}"/>
              </a:ext>
            </a:extLst>
          </p:cNvPr>
          <p:cNvSpPr txBox="1">
            <a:spLocks/>
          </p:cNvSpPr>
          <p:nvPr/>
        </p:nvSpPr>
        <p:spPr>
          <a:xfrm>
            <a:off x="3046412" y="1828800"/>
            <a:ext cx="2102237" cy="762000"/>
          </a:xfrm>
          <a:prstGeom prst="rect">
            <a:avLst/>
          </a:prstGeom>
        </p:spPr>
        <p:txBody>
          <a:bodyPr/>
          <a:lstStyle>
            <a:lvl1pPr marL="2857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Font typeface="Wingdings" charset="0"/>
              <a:buChar char="§"/>
              <a:defRPr sz="20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30238" indent="-2301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Font typeface="Times" charset="0"/>
              <a:buChar char="•"/>
              <a:defRPr sz="18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731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Char char="-"/>
              <a:defRPr sz="16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160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Font typeface="Times" charset="0"/>
              <a:buChar char="•"/>
              <a:defRPr sz="14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6589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Char char="-"/>
              <a:defRPr sz="12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1161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5733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0305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4877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spcBef>
                <a:spcPts val="600"/>
              </a:spcBef>
              <a:buNone/>
            </a:pPr>
            <a:r>
              <a:rPr lang="en-US" sz="1800" b="0" kern="0" dirty="0">
                <a:solidFill>
                  <a:schemeClr val="tx1"/>
                </a:solidFill>
              </a:rPr>
              <a:t>Universal Base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en-US" sz="1600" kern="0" dirty="0">
                <a:solidFill>
                  <a:schemeClr val="accent2"/>
                </a:solidFill>
              </a:rPr>
              <a:t>DSE-BASE</a:t>
            </a:r>
          </a:p>
        </p:txBody>
      </p:sp>
    </p:spTree>
    <p:extLst>
      <p:ext uri="{BB962C8B-B14F-4D97-AF65-F5344CB8AC3E}">
        <p14:creationId xmlns:p14="http://schemas.microsoft.com/office/powerpoint/2010/main" val="42108677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4044AD-8CA2-6042-89E7-5CDDBAEAAB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023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139021-AA19-6444-BA36-61F9F2E2DD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1271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73F063-6D3F-A945-8304-4ECE56DA14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" y="0"/>
            <a:ext cx="12179300" cy="68580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A4063E0-7389-4D40-A5F3-63534DFF3C50}"/>
              </a:ext>
            </a:extLst>
          </p:cNvPr>
          <p:cNvSpPr txBox="1">
            <a:spLocks/>
          </p:cNvSpPr>
          <p:nvPr/>
        </p:nvSpPr>
        <p:spPr>
          <a:xfrm>
            <a:off x="760412" y="2209800"/>
            <a:ext cx="4114800" cy="4114800"/>
          </a:xfrm>
          <a:prstGeom prst="rect">
            <a:avLst/>
          </a:prstGeom>
        </p:spPr>
        <p:txBody>
          <a:bodyPr/>
          <a:lstStyle>
            <a:lvl1pPr marL="2857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Font typeface="Wingdings" charset="0"/>
              <a:buChar char="§"/>
              <a:defRPr sz="20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30238" indent="-2301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Font typeface="Times" charset="0"/>
              <a:buChar char="•"/>
              <a:defRPr sz="18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731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Char char="-"/>
              <a:defRPr sz="16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160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Font typeface="Times" charset="0"/>
              <a:buChar char="•"/>
              <a:defRPr sz="14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6589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Char char="-"/>
              <a:defRPr sz="12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1161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5733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0305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4877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1800" kern="0" dirty="0">
                <a:solidFill>
                  <a:schemeClr val="bg1"/>
                </a:solidFill>
              </a:rPr>
              <a:t>Made with Advanced </a:t>
            </a:r>
            <a:br>
              <a:rPr lang="en-US" sz="1800" kern="0" dirty="0">
                <a:solidFill>
                  <a:schemeClr val="bg1"/>
                </a:solidFill>
              </a:rPr>
            </a:br>
            <a:r>
              <a:rPr lang="en-US" sz="1800" kern="0" dirty="0">
                <a:solidFill>
                  <a:schemeClr val="bg1"/>
                </a:solidFill>
              </a:rPr>
              <a:t>Composite Technology</a:t>
            </a:r>
          </a:p>
          <a:p>
            <a:pPr lvl="1"/>
            <a:r>
              <a:rPr lang="en-US" sz="1600" b="0" kern="0" dirty="0">
                <a:solidFill>
                  <a:schemeClr val="bg1"/>
                </a:solidFill>
              </a:rPr>
              <a:t>Smooth sides </a:t>
            </a:r>
          </a:p>
          <a:p>
            <a:pPr lvl="1"/>
            <a:r>
              <a:rPr lang="en-US" sz="1600" b="0" kern="0" dirty="0">
                <a:solidFill>
                  <a:schemeClr val="bg1"/>
                </a:solidFill>
              </a:rPr>
              <a:t>Consistent wall thickness, material blend and shape every time</a:t>
            </a:r>
          </a:p>
          <a:p>
            <a:r>
              <a:rPr lang="en-US" sz="1800" kern="0" dirty="0">
                <a:solidFill>
                  <a:schemeClr val="bg1"/>
                </a:solidFill>
              </a:rPr>
              <a:t>Designed to minimize parts inventory</a:t>
            </a:r>
          </a:p>
          <a:p>
            <a:r>
              <a:rPr lang="en-US" sz="1800" kern="0" dirty="0">
                <a:solidFill>
                  <a:schemeClr val="bg1"/>
                </a:solidFill>
              </a:rPr>
              <a:t>Innovated for nesting to reduce space needed for storage</a:t>
            </a:r>
          </a:p>
          <a:p>
            <a:r>
              <a:rPr lang="en-US" sz="1800" kern="0" dirty="0">
                <a:solidFill>
                  <a:schemeClr val="bg1"/>
                </a:solidFill>
              </a:rPr>
              <a:t>Compatible with all industry fittings and pipe</a:t>
            </a:r>
          </a:p>
        </p:txBody>
      </p:sp>
    </p:spTree>
    <p:extLst>
      <p:ext uri="{BB962C8B-B14F-4D97-AF65-F5344CB8AC3E}">
        <p14:creationId xmlns:p14="http://schemas.microsoft.com/office/powerpoint/2010/main" val="32189737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3A7852-9833-814E-8294-97F487F5C8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" y="0"/>
            <a:ext cx="12179300" cy="68580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A4063E0-7389-4D40-A5F3-63534DFF3C50}"/>
              </a:ext>
            </a:extLst>
          </p:cNvPr>
          <p:cNvSpPr txBox="1">
            <a:spLocks/>
          </p:cNvSpPr>
          <p:nvPr/>
        </p:nvSpPr>
        <p:spPr>
          <a:xfrm>
            <a:off x="760412" y="2743200"/>
            <a:ext cx="4114800" cy="2133600"/>
          </a:xfrm>
          <a:prstGeom prst="rect">
            <a:avLst/>
          </a:prstGeom>
        </p:spPr>
        <p:txBody>
          <a:bodyPr/>
          <a:lstStyle>
            <a:lvl1pPr marL="2857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Font typeface="Wingdings" charset="0"/>
              <a:buChar char="§"/>
              <a:defRPr sz="20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30238" indent="-2301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Font typeface="Times" charset="0"/>
              <a:buChar char="•"/>
              <a:defRPr sz="18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731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Char char="-"/>
              <a:defRPr sz="16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160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Font typeface="Times" charset="0"/>
              <a:buChar char="•"/>
              <a:defRPr sz="14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6589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Char char="-"/>
              <a:defRPr sz="12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1161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5733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0305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4877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2400" kern="0" dirty="0">
                <a:solidFill>
                  <a:schemeClr val="bg1"/>
                </a:solidFill>
              </a:rPr>
              <a:t>In stock and ready </a:t>
            </a:r>
            <a:br>
              <a:rPr lang="en-US" sz="2400" kern="0" dirty="0">
                <a:solidFill>
                  <a:schemeClr val="bg1"/>
                </a:solidFill>
              </a:rPr>
            </a:br>
            <a:r>
              <a:rPr lang="en-US" sz="2400" kern="0" dirty="0">
                <a:solidFill>
                  <a:schemeClr val="bg1"/>
                </a:solidFill>
              </a:rPr>
              <a:t>to ship</a:t>
            </a:r>
          </a:p>
          <a:p>
            <a:r>
              <a:rPr lang="en-US" sz="2400" kern="0" dirty="0">
                <a:solidFill>
                  <a:schemeClr val="bg1"/>
                </a:solidFill>
              </a:rPr>
              <a:t>Shortest lead times of any dispenser sump in the industry</a:t>
            </a:r>
          </a:p>
        </p:txBody>
      </p:sp>
    </p:spTree>
    <p:extLst>
      <p:ext uri="{BB962C8B-B14F-4D97-AF65-F5344CB8AC3E}">
        <p14:creationId xmlns:p14="http://schemas.microsoft.com/office/powerpoint/2010/main" val="23664661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017A2A-FF91-E046-87D6-09FCAC51D5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" y="0"/>
            <a:ext cx="12179300" cy="68580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A4063E0-7389-4D40-A5F3-63534DFF3C50}"/>
              </a:ext>
            </a:extLst>
          </p:cNvPr>
          <p:cNvSpPr txBox="1">
            <a:spLocks/>
          </p:cNvSpPr>
          <p:nvPr/>
        </p:nvSpPr>
        <p:spPr>
          <a:xfrm>
            <a:off x="760412" y="2209800"/>
            <a:ext cx="4876800" cy="4114800"/>
          </a:xfrm>
          <a:prstGeom prst="rect">
            <a:avLst/>
          </a:prstGeom>
        </p:spPr>
        <p:txBody>
          <a:bodyPr/>
          <a:lstStyle>
            <a:lvl1pPr marL="2857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Font typeface="Wingdings" charset="0"/>
              <a:buChar char="§"/>
              <a:defRPr sz="20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30238" indent="-2301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Font typeface="Times" charset="0"/>
              <a:buChar char="•"/>
              <a:defRPr sz="18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731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Char char="-"/>
              <a:defRPr sz="16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160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Font typeface="Times" charset="0"/>
              <a:buChar char="•"/>
              <a:defRPr sz="14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6589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Char char="-"/>
              <a:defRPr sz="12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1161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5733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0305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4877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2400" kern="0" dirty="0">
                <a:solidFill>
                  <a:schemeClr val="bg1"/>
                </a:solidFill>
              </a:rPr>
              <a:t>Value priced to bring </a:t>
            </a:r>
            <a:br>
              <a:rPr lang="en-US" sz="2400" kern="0" dirty="0">
                <a:solidFill>
                  <a:schemeClr val="bg1"/>
                </a:solidFill>
              </a:rPr>
            </a:br>
            <a:r>
              <a:rPr lang="en-US" sz="2400" kern="0" dirty="0">
                <a:solidFill>
                  <a:schemeClr val="bg1"/>
                </a:solidFill>
              </a:rPr>
              <a:t>OPW quality and service </a:t>
            </a:r>
            <a:br>
              <a:rPr lang="en-US" sz="2400" kern="0" dirty="0">
                <a:solidFill>
                  <a:schemeClr val="bg1"/>
                </a:solidFill>
              </a:rPr>
            </a:br>
            <a:r>
              <a:rPr lang="en-US" sz="2400" kern="0" dirty="0">
                <a:solidFill>
                  <a:schemeClr val="bg1"/>
                </a:solidFill>
              </a:rPr>
              <a:t>to everyone</a:t>
            </a:r>
          </a:p>
          <a:p>
            <a:r>
              <a:rPr lang="en-US" sz="2400" kern="0" dirty="0">
                <a:solidFill>
                  <a:schemeClr val="bg1"/>
                </a:solidFill>
              </a:rPr>
              <a:t>Affordability without sacrificing quality or speed</a:t>
            </a:r>
          </a:p>
        </p:txBody>
      </p:sp>
    </p:spTree>
    <p:extLst>
      <p:ext uri="{BB962C8B-B14F-4D97-AF65-F5344CB8AC3E}">
        <p14:creationId xmlns:p14="http://schemas.microsoft.com/office/powerpoint/2010/main" val="21793706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9510B501-CB16-644D-B2BB-B8B18E951120}"/>
              </a:ext>
            </a:extLst>
          </p:cNvPr>
          <p:cNvSpPr/>
          <p:nvPr/>
        </p:nvSpPr>
        <p:spPr bwMode="auto">
          <a:xfrm>
            <a:off x="4530843" y="3429000"/>
            <a:ext cx="3127138" cy="2133600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</a:endParaRPr>
          </a:p>
        </p:txBody>
      </p:sp>
      <p:sp>
        <p:nvSpPr>
          <p:cNvPr id="2" name="Google Shape;127;p18">
            <a:extLst>
              <a:ext uri="{FF2B5EF4-FFF2-40B4-BE49-F238E27FC236}">
                <a16:creationId xmlns:a16="http://schemas.microsoft.com/office/drawing/2014/main" id="{868BB383-6B54-3A48-9153-C1E50F26ABE1}"/>
              </a:ext>
            </a:extLst>
          </p:cNvPr>
          <p:cNvSpPr txBox="1">
            <a:spLocks/>
          </p:cNvSpPr>
          <p:nvPr/>
        </p:nvSpPr>
        <p:spPr>
          <a:xfrm>
            <a:off x="757475" y="2590800"/>
            <a:ext cx="3127138" cy="6301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80" tIns="91440" rIns="182880" bIns="91440" anchor="ctr" anchorCtr="0">
            <a:noAutofit/>
          </a:bodyPr>
          <a:lstStyle>
            <a:lvl1pPr marL="2857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Font typeface="Wingdings" charset="0"/>
              <a:buChar char="§"/>
              <a:defRPr sz="20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30238" indent="-2301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Font typeface="Times" charset="0"/>
              <a:buChar char="•"/>
              <a:defRPr sz="18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731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Char char="-"/>
              <a:defRPr sz="16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160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Font typeface="Times" charset="0"/>
              <a:buChar char="•"/>
              <a:defRPr sz="14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6589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Char char="-"/>
              <a:defRPr sz="12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1161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5733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0305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4877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Wingdings" charset="0"/>
              <a:buNone/>
            </a:pPr>
            <a:r>
              <a:rPr lang="en-US" sz="1000" kern="0" dirty="0">
                <a:solidFill>
                  <a:schemeClr val="lt1"/>
                </a:solidFill>
              </a:rPr>
              <a:t>The only product in the Retail Fueling industry made with Advanced Composite Technology for the highest quality results</a:t>
            </a:r>
            <a:endParaRPr lang="en-US" sz="1000" kern="0" dirty="0"/>
          </a:p>
        </p:txBody>
      </p:sp>
      <p:sp>
        <p:nvSpPr>
          <p:cNvPr id="3" name="Google Shape;127;p18">
            <a:extLst>
              <a:ext uri="{FF2B5EF4-FFF2-40B4-BE49-F238E27FC236}">
                <a16:creationId xmlns:a16="http://schemas.microsoft.com/office/drawing/2014/main" id="{BE56CB1A-786B-D642-ABC0-7202BB74966E}"/>
              </a:ext>
            </a:extLst>
          </p:cNvPr>
          <p:cNvSpPr txBox="1">
            <a:spLocks/>
          </p:cNvSpPr>
          <p:nvPr/>
        </p:nvSpPr>
        <p:spPr>
          <a:xfrm>
            <a:off x="4530843" y="2590800"/>
            <a:ext cx="3127138" cy="6301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80" tIns="91440" rIns="182880" bIns="91440" anchor="ctr" anchorCtr="0">
            <a:noAutofit/>
          </a:bodyPr>
          <a:lstStyle>
            <a:lvl1pPr marL="2857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Font typeface="Wingdings" charset="0"/>
              <a:buChar char="§"/>
              <a:defRPr sz="20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30238" indent="-2301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Font typeface="Times" charset="0"/>
              <a:buChar char="•"/>
              <a:defRPr sz="18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731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Char char="-"/>
              <a:defRPr sz="16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160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Font typeface="Times" charset="0"/>
              <a:buChar char="•"/>
              <a:defRPr sz="14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6589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Char char="-"/>
              <a:defRPr sz="12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1161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5733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0305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4877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</a:pPr>
            <a:r>
              <a:rPr lang="en-US" sz="1000" kern="0" dirty="0">
                <a:solidFill>
                  <a:schemeClr val="lt1"/>
                </a:solidFill>
              </a:rPr>
              <a:t>Completely smooth on the interior and exterior for an enhanced leak-resistant sealing surface</a:t>
            </a:r>
            <a:endParaRPr lang="en-US" sz="1000" kern="0" dirty="0"/>
          </a:p>
        </p:txBody>
      </p:sp>
      <p:sp>
        <p:nvSpPr>
          <p:cNvPr id="4" name="Google Shape;127;p18">
            <a:extLst>
              <a:ext uri="{FF2B5EF4-FFF2-40B4-BE49-F238E27FC236}">
                <a16:creationId xmlns:a16="http://schemas.microsoft.com/office/drawing/2014/main" id="{79838403-3AAC-EB47-8F37-D47ECAD9CD41}"/>
              </a:ext>
            </a:extLst>
          </p:cNvPr>
          <p:cNvSpPr txBox="1">
            <a:spLocks/>
          </p:cNvSpPr>
          <p:nvPr/>
        </p:nvSpPr>
        <p:spPr>
          <a:xfrm>
            <a:off x="8266663" y="2590800"/>
            <a:ext cx="3127138" cy="6301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80" tIns="91440" rIns="182880" bIns="91440" anchor="ctr" anchorCtr="0">
            <a:noAutofit/>
          </a:bodyPr>
          <a:lstStyle>
            <a:lvl1pPr marL="2857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Font typeface="Wingdings" charset="0"/>
              <a:buChar char="§"/>
              <a:defRPr sz="20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30238" indent="-2301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Font typeface="Times" charset="0"/>
              <a:buChar char="•"/>
              <a:defRPr sz="18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731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Char char="-"/>
              <a:defRPr sz="16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160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Font typeface="Times" charset="0"/>
              <a:buChar char="•"/>
              <a:defRPr sz="14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6589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Char char="-"/>
              <a:defRPr sz="12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1161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5733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0305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4877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</a:pPr>
            <a:r>
              <a:rPr lang="en-US" sz="1000" kern="0" dirty="0">
                <a:solidFill>
                  <a:schemeClr val="lt1"/>
                </a:solidFill>
              </a:rPr>
              <a:t>The universal DSE dispenser sump base works with all industry fittings as well as fiberglass and flexible pipe. </a:t>
            </a:r>
            <a:endParaRPr lang="en-US" sz="1000" kern="0" dirty="0"/>
          </a:p>
        </p:txBody>
      </p:sp>
      <p:sp>
        <p:nvSpPr>
          <p:cNvPr id="5" name="Google Shape;127;p18">
            <a:extLst>
              <a:ext uri="{FF2B5EF4-FFF2-40B4-BE49-F238E27FC236}">
                <a16:creationId xmlns:a16="http://schemas.microsoft.com/office/drawing/2014/main" id="{4D90D487-C609-6647-B93A-9BC8AE24E570}"/>
              </a:ext>
            </a:extLst>
          </p:cNvPr>
          <p:cNvSpPr txBox="1">
            <a:spLocks/>
          </p:cNvSpPr>
          <p:nvPr/>
        </p:nvSpPr>
        <p:spPr>
          <a:xfrm>
            <a:off x="757475" y="5562600"/>
            <a:ext cx="3127138" cy="843337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80" tIns="91440" rIns="182880" bIns="91440" anchor="ctr" anchorCtr="0">
            <a:noAutofit/>
          </a:bodyPr>
          <a:lstStyle>
            <a:lvl1pPr marL="2857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Font typeface="Wingdings" charset="0"/>
              <a:buChar char="§"/>
              <a:defRPr sz="20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30238" indent="-2301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Font typeface="Times" charset="0"/>
              <a:buChar char="•"/>
              <a:defRPr sz="18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731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Char char="-"/>
              <a:defRPr sz="16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160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Font typeface="Times" charset="0"/>
              <a:buChar char="•"/>
              <a:defRPr sz="14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6589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Char char="-"/>
              <a:defRPr sz="12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1161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5733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0305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4877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</a:pPr>
            <a:r>
              <a:rPr lang="en-US" sz="1000" kern="0" dirty="0">
                <a:solidFill>
                  <a:schemeClr val="lt1"/>
                </a:solidFill>
              </a:rPr>
              <a:t>Advanced Composite Technology produces a perfect, robust product every time without exposing workers or the environment to resin vapors and glass fibers</a:t>
            </a:r>
            <a:endParaRPr lang="en-US" sz="1000" kern="0" dirty="0"/>
          </a:p>
        </p:txBody>
      </p:sp>
      <p:sp>
        <p:nvSpPr>
          <p:cNvPr id="6" name="Google Shape;127;p18">
            <a:extLst>
              <a:ext uri="{FF2B5EF4-FFF2-40B4-BE49-F238E27FC236}">
                <a16:creationId xmlns:a16="http://schemas.microsoft.com/office/drawing/2014/main" id="{AF64C999-F24A-2547-B6C6-F0B157828FAA}"/>
              </a:ext>
            </a:extLst>
          </p:cNvPr>
          <p:cNvSpPr txBox="1">
            <a:spLocks/>
          </p:cNvSpPr>
          <p:nvPr/>
        </p:nvSpPr>
        <p:spPr>
          <a:xfrm>
            <a:off x="4530843" y="5562600"/>
            <a:ext cx="3127138" cy="843337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80" tIns="91440" rIns="182880" bIns="91440" anchor="ctr" anchorCtr="0">
            <a:noAutofit/>
          </a:bodyPr>
          <a:lstStyle>
            <a:lvl1pPr marL="2857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Font typeface="Wingdings" charset="0"/>
              <a:buChar char="§"/>
              <a:defRPr sz="20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30238" indent="-2301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Font typeface="Times" charset="0"/>
              <a:buChar char="•"/>
              <a:defRPr sz="18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731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Char char="-"/>
              <a:defRPr sz="16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160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Font typeface="Times" charset="0"/>
              <a:buChar char="•"/>
              <a:defRPr sz="14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6589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Char char="-"/>
              <a:defRPr sz="12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1161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5733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0305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4877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</a:pPr>
            <a:r>
              <a:rPr lang="en-US" sz="1000" kern="0" dirty="0">
                <a:solidFill>
                  <a:schemeClr val="lt1"/>
                </a:solidFill>
              </a:rPr>
              <a:t>Specifically designed with features that allow sump bases to nest together to minimize shipping costs and maximize space in warehouses, trailers and on job sites</a:t>
            </a:r>
            <a:endParaRPr lang="en-US" sz="1000" kern="0" dirty="0"/>
          </a:p>
        </p:txBody>
      </p:sp>
      <p:sp>
        <p:nvSpPr>
          <p:cNvPr id="7" name="Google Shape;127;p18">
            <a:extLst>
              <a:ext uri="{FF2B5EF4-FFF2-40B4-BE49-F238E27FC236}">
                <a16:creationId xmlns:a16="http://schemas.microsoft.com/office/drawing/2014/main" id="{AEB01E0B-7AD2-0545-80DB-CDF3B1F3A617}"/>
              </a:ext>
            </a:extLst>
          </p:cNvPr>
          <p:cNvSpPr txBox="1">
            <a:spLocks/>
          </p:cNvSpPr>
          <p:nvPr/>
        </p:nvSpPr>
        <p:spPr>
          <a:xfrm>
            <a:off x="8266663" y="5562600"/>
            <a:ext cx="3127138" cy="843337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80" tIns="91440" rIns="182880" bIns="91440" anchor="ctr" anchorCtr="0">
            <a:noAutofit/>
          </a:bodyPr>
          <a:lstStyle>
            <a:lvl1pPr marL="2857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Font typeface="Wingdings" charset="0"/>
              <a:buChar char="§"/>
              <a:defRPr sz="20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30238" indent="-2301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Font typeface="Times" charset="0"/>
              <a:buChar char="•"/>
              <a:defRPr sz="18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731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Char char="-"/>
              <a:defRPr sz="16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160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Font typeface="Times" charset="0"/>
              <a:buChar char="•"/>
              <a:defRPr sz="14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6589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Char char="-"/>
              <a:defRPr sz="12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1161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5733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0305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4877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</a:pPr>
            <a:r>
              <a:rPr lang="en-US" sz="1000" kern="0" dirty="0">
                <a:solidFill>
                  <a:schemeClr val="lt1"/>
                </a:solidFill>
              </a:rPr>
              <a:t>The efficiencies of Advanced Composite Technology means the DSE is available with the shortest lead times in the industry, and at a price that is accessible to everyone.</a:t>
            </a:r>
            <a:endParaRPr lang="en-US" sz="1000" kern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7BC8C1-6F57-2C4E-AE11-5B88DAEB73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0843" y="452063"/>
            <a:ext cx="3127138" cy="213360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4B0D52-6B2A-0549-B81A-BEF9BE4480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4212" y="3429000"/>
            <a:ext cx="3089589" cy="213360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296FA8A-9D64-8540-9C0C-77384C523B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66663" y="452063"/>
            <a:ext cx="3127138" cy="213360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58CE318-1690-D14A-975A-677F31AD380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70462" y="3487615"/>
            <a:ext cx="2247900" cy="207498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E966157-1B10-184E-81E6-57A3A3E6CF6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475" y="3429000"/>
            <a:ext cx="2819400" cy="21336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04B0DE1-CB91-F14E-AE6B-D4EDC5F6C29C}"/>
              </a:ext>
            </a:extLst>
          </p:cNvPr>
          <p:cNvSpPr/>
          <p:nvPr/>
        </p:nvSpPr>
        <p:spPr bwMode="auto">
          <a:xfrm>
            <a:off x="772853" y="3429000"/>
            <a:ext cx="3111759" cy="2133600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D14BE5A-CC5B-FE4A-9260-9DD23EE7BDA7}"/>
              </a:ext>
            </a:extLst>
          </p:cNvPr>
          <p:cNvSpPr/>
          <p:nvPr/>
        </p:nvSpPr>
        <p:spPr bwMode="auto">
          <a:xfrm>
            <a:off x="772853" y="452063"/>
            <a:ext cx="3111759" cy="21336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7CA0B1A-7B7F-5B4E-A8DC-3357B60FA2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8544" y="609600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07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F6EA62-2E73-2F4D-9714-A805683F6C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" y="0"/>
            <a:ext cx="12179300" cy="68580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A4063E0-7389-4D40-A5F3-63534DFF3C50}"/>
              </a:ext>
            </a:extLst>
          </p:cNvPr>
          <p:cNvSpPr txBox="1">
            <a:spLocks/>
          </p:cNvSpPr>
          <p:nvPr/>
        </p:nvSpPr>
        <p:spPr>
          <a:xfrm>
            <a:off x="760412" y="3962400"/>
            <a:ext cx="3124200" cy="1219200"/>
          </a:xfrm>
          <a:prstGeom prst="rect">
            <a:avLst/>
          </a:prstGeom>
        </p:spPr>
        <p:txBody>
          <a:bodyPr/>
          <a:lstStyle>
            <a:lvl1pPr marL="2857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Font typeface="Wingdings" charset="0"/>
              <a:buChar char="§"/>
              <a:defRPr sz="20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30238" indent="-2301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Font typeface="Times" charset="0"/>
              <a:buChar char="•"/>
              <a:defRPr sz="18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731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Char char="-"/>
              <a:defRPr sz="16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160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Font typeface="Times" charset="0"/>
              <a:buChar char="•"/>
              <a:defRPr sz="14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6589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Char char="-"/>
              <a:defRPr sz="12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1161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5733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0305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4877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kern="0" dirty="0">
                <a:solidFill>
                  <a:schemeClr val="accent2"/>
                </a:solidFill>
              </a:rPr>
              <a:t>Stacked with Features</a:t>
            </a:r>
          </a:p>
          <a:p>
            <a:r>
              <a:rPr lang="en-US" sz="1400" b="0" kern="0" dirty="0">
                <a:solidFill>
                  <a:schemeClr val="tx1"/>
                </a:solidFill>
              </a:rPr>
              <a:t>The DSE incorporates features that allow multiple sumps to nest together and unstack with ease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D5DBE0E-30E8-6549-BD24-12AAD593170D}"/>
              </a:ext>
            </a:extLst>
          </p:cNvPr>
          <p:cNvSpPr txBox="1">
            <a:spLocks/>
          </p:cNvSpPr>
          <p:nvPr/>
        </p:nvSpPr>
        <p:spPr>
          <a:xfrm>
            <a:off x="9142412" y="457200"/>
            <a:ext cx="2895601" cy="1861751"/>
          </a:xfrm>
          <a:prstGeom prst="rect">
            <a:avLst/>
          </a:prstGeom>
        </p:spPr>
        <p:txBody>
          <a:bodyPr/>
          <a:lstStyle>
            <a:lvl1pPr marL="2857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Font typeface="Wingdings" charset="0"/>
              <a:buChar char="§"/>
              <a:defRPr sz="20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30238" indent="-2301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Font typeface="Times" charset="0"/>
              <a:buChar char="•"/>
              <a:defRPr sz="18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731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Char char="-"/>
              <a:defRPr sz="16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160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Font typeface="Times" charset="0"/>
              <a:buChar char="•"/>
              <a:defRPr sz="14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6589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Char char="-"/>
              <a:defRPr sz="12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1161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5733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0305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4877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kern="0" dirty="0">
                <a:solidFill>
                  <a:schemeClr val="accent2"/>
                </a:solidFill>
              </a:rPr>
              <a:t>Robust Construction</a:t>
            </a:r>
          </a:p>
          <a:p>
            <a:r>
              <a:rPr lang="en-US" sz="1400" b="0" kern="0" dirty="0">
                <a:solidFill>
                  <a:schemeClr val="tx1"/>
                </a:solidFill>
              </a:rPr>
              <a:t>The DSE is made with </a:t>
            </a:r>
            <a:br>
              <a:rPr lang="en-US" sz="1400" b="0" kern="0" dirty="0">
                <a:solidFill>
                  <a:schemeClr val="tx1"/>
                </a:solidFill>
              </a:rPr>
            </a:br>
            <a:r>
              <a:rPr lang="en-US" sz="1400" b="0" kern="0" dirty="0">
                <a:solidFill>
                  <a:schemeClr val="tx1"/>
                </a:solidFill>
              </a:rPr>
              <a:t>the highest-quality manufacturing process and premium finishes that are consistent on every sump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4AECA2F-96DF-7F41-8B04-929F25F8F3D5}"/>
              </a:ext>
            </a:extLst>
          </p:cNvPr>
          <p:cNvSpPr txBox="1">
            <a:spLocks/>
          </p:cNvSpPr>
          <p:nvPr/>
        </p:nvSpPr>
        <p:spPr>
          <a:xfrm>
            <a:off x="9142412" y="2895600"/>
            <a:ext cx="2895600" cy="2438400"/>
          </a:xfrm>
          <a:prstGeom prst="rect">
            <a:avLst/>
          </a:prstGeom>
        </p:spPr>
        <p:txBody>
          <a:bodyPr/>
          <a:lstStyle>
            <a:lvl1pPr marL="2857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Font typeface="Wingdings" charset="0"/>
              <a:buChar char="§"/>
              <a:defRPr sz="20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30238" indent="-2301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Font typeface="Times" charset="0"/>
              <a:buChar char="•"/>
              <a:defRPr sz="18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731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Char char="-"/>
              <a:defRPr sz="16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160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Font typeface="Times" charset="0"/>
              <a:buChar char="•"/>
              <a:defRPr sz="14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6589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Char char="-"/>
              <a:defRPr sz="12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1161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5733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0305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4877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kern="0" dirty="0">
                <a:solidFill>
                  <a:schemeClr val="accent2"/>
                </a:solidFill>
              </a:rPr>
              <a:t>Any Pipe, Any Fitting</a:t>
            </a:r>
          </a:p>
          <a:p>
            <a:r>
              <a:rPr lang="en-US" sz="1400" b="0" kern="0" dirty="0">
                <a:solidFill>
                  <a:schemeClr val="tx1"/>
                </a:solidFill>
              </a:rPr>
              <a:t>The DSE seamless works with fiberglass pipe, flexible pipe, and any industry fittings</a:t>
            </a:r>
          </a:p>
        </p:txBody>
      </p:sp>
    </p:spTree>
    <p:extLst>
      <p:ext uri="{BB962C8B-B14F-4D97-AF65-F5344CB8AC3E}">
        <p14:creationId xmlns:p14="http://schemas.microsoft.com/office/powerpoint/2010/main" val="33546298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E6A242-5C06-9A46-A270-5F4011A60E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" y="0"/>
            <a:ext cx="12179300" cy="68580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A4063E0-7389-4D40-A5F3-63534DFF3C50}"/>
              </a:ext>
            </a:extLst>
          </p:cNvPr>
          <p:cNvSpPr txBox="1">
            <a:spLocks/>
          </p:cNvSpPr>
          <p:nvPr/>
        </p:nvSpPr>
        <p:spPr>
          <a:xfrm>
            <a:off x="760412" y="3124200"/>
            <a:ext cx="4419600" cy="2514600"/>
          </a:xfrm>
          <a:prstGeom prst="rect">
            <a:avLst/>
          </a:prstGeom>
        </p:spPr>
        <p:txBody>
          <a:bodyPr/>
          <a:lstStyle>
            <a:lvl1pPr marL="2857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Font typeface="Wingdings" charset="0"/>
              <a:buChar char="§"/>
              <a:defRPr sz="20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30238" indent="-2301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Font typeface="Times" charset="0"/>
              <a:buChar char="•"/>
              <a:defRPr sz="18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731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Char char="-"/>
              <a:defRPr sz="16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160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Font typeface="Times" charset="0"/>
              <a:buChar char="•"/>
              <a:defRPr sz="14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6589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90000"/>
                </a:schemeClr>
              </a:buClr>
              <a:buChar char="-"/>
              <a:defRPr sz="12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1161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5733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0305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4877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8000"/>
              </a:buClr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n-US" sz="1800" b="0" kern="0" dirty="0">
                <a:solidFill>
                  <a:schemeClr val="tx1"/>
                </a:solidFill>
              </a:rPr>
              <a:t>The DSE features unique design elements that make the universal bases stack together while also allowing for easy unstacking.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1800" b="0" kern="0" dirty="0">
                <a:solidFill>
                  <a:schemeClr val="tx1"/>
                </a:solidFill>
              </a:rPr>
              <a:t>It was designed to minimize your shipping costs and maximize space in distributor warehouses, in construction trailers, and on job sites.</a:t>
            </a:r>
          </a:p>
        </p:txBody>
      </p:sp>
    </p:spTree>
    <p:extLst>
      <p:ext uri="{BB962C8B-B14F-4D97-AF65-F5344CB8AC3E}">
        <p14:creationId xmlns:p14="http://schemas.microsoft.com/office/powerpoint/2010/main" val="42793599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B8B3BA-3D4D-6340-A710-2EE6725442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0799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Fibrelite_EMEA_Template-Widescree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A8E2FF"/>
      </a:accent1>
      <a:accent2>
        <a:srgbClr val="006699"/>
      </a:accent2>
      <a:accent3>
        <a:srgbClr val="FFFFFF"/>
      </a:accent3>
      <a:accent4>
        <a:srgbClr val="000000"/>
      </a:accent4>
      <a:accent5>
        <a:srgbClr val="D1EEFF"/>
      </a:accent5>
      <a:accent6>
        <a:srgbClr val="005C8A"/>
      </a:accent6>
      <a:hlink>
        <a:srgbClr val="66CCFF"/>
      </a:hlink>
      <a:folHlink>
        <a:srgbClr val="FF8000"/>
      </a:folHlink>
    </a:clrScheme>
    <a:fontScheme name="Env Sales Mtg F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" charset="0"/>
          </a:defRPr>
        </a:defPPr>
      </a:lstStyle>
    </a:lnDef>
  </a:objectDefaults>
  <a:extraClrSchemeLst>
    <a:extraClrScheme>
      <a:clrScheme name="Env Sales Mtg F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v Sales Mtg F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v Sales Mtg F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v Sales Mtg F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v Sales Mtg F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v Sales Mtg F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v Sales Mtg F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v Sales Mtg F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v Sales Mtg F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v Sales Mtg F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v Sales Mtg F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v Sales Mtg F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Fibrelite_EMEA_Template-Widescreen.potx</Template>
  <TotalTime>20099</TotalTime>
  <Words>334</Words>
  <Application>Microsoft Macintosh PowerPoint</Application>
  <PresentationFormat>Custom</PresentationFormat>
  <Paragraphs>39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Times</vt:lpstr>
      <vt:lpstr>Wingdings</vt:lpstr>
      <vt:lpstr>Fibrelite_EMEA_Template-Widescreen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Leading The Way In Fluid Handling Solutions Worldwide</dc:title>
  <dc:creator>Keith Moye</dc:creator>
  <cp:lastModifiedBy>David Brichacek</cp:lastModifiedBy>
  <cp:revision>1134</cp:revision>
  <cp:lastPrinted>2018-03-22T18:46:05Z</cp:lastPrinted>
  <dcterms:created xsi:type="dcterms:W3CDTF">2011-12-22T18:46:02Z</dcterms:created>
  <dcterms:modified xsi:type="dcterms:W3CDTF">2021-08-18T18:50:29Z</dcterms:modified>
</cp:coreProperties>
</file>