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841" r:id="rId2"/>
  </p:sldMasterIdLst>
  <p:notesMasterIdLst>
    <p:notesMasterId r:id="rId15"/>
  </p:notesMasterIdLst>
  <p:handoutMasterIdLst>
    <p:handoutMasterId r:id="rId16"/>
  </p:handoutMasterIdLst>
  <p:sldIdLst>
    <p:sldId id="39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</p:sldIdLst>
  <p:sldSz cx="9144000" cy="6858000" type="letter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9">
          <p15:clr>
            <a:srgbClr val="A4A3A4"/>
          </p15:clr>
        </p15:guide>
        <p15:guide id="2" pos="560">
          <p15:clr>
            <a:srgbClr val="A4A3A4"/>
          </p15:clr>
        </p15:guide>
        <p15:guide id="3" pos="2720">
          <p15:clr>
            <a:srgbClr val="A4A3A4"/>
          </p15:clr>
        </p15:guide>
        <p15:guide id="4" pos="2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29"/>
    <a:srgbClr val="3626DE"/>
    <a:srgbClr val="005088"/>
    <a:srgbClr val="CA0000"/>
    <a:srgbClr val="FFD167"/>
    <a:srgbClr val="17233A"/>
    <a:srgbClr val="273B71"/>
    <a:srgbClr val="45D60A"/>
    <a:srgbClr val="38B02C"/>
    <a:srgbClr val="9D2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97" autoAdjust="0"/>
  </p:normalViewPr>
  <p:slideViewPr>
    <p:cSldViewPr snapToGrid="0">
      <p:cViewPr>
        <p:scale>
          <a:sx n="110" d="100"/>
          <a:sy n="110" d="100"/>
        </p:scale>
        <p:origin x="-1040" y="192"/>
      </p:cViewPr>
      <p:guideLst>
        <p:guide orient="horz" pos="4239"/>
        <p:guide pos="560"/>
        <p:guide pos="2720"/>
        <p:guide pos="2472"/>
      </p:guideLst>
    </p:cSldViewPr>
  </p:slideViewPr>
  <p:outlineViewPr>
    <p:cViewPr>
      <p:scale>
        <a:sx n="100" d="100"/>
        <a:sy n="100" d="100"/>
      </p:scale>
      <p:origin x="0" y="1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3" d="100"/>
          <a:sy n="153" d="100"/>
        </p:scale>
        <p:origin x="-51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tags" Target="tags/tag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0B01986F-148E-3D4F-93DC-85042F339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22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AE429099-F7C9-A64B-AA74-6060CED91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492" y="2397125"/>
            <a:ext cx="790676" cy="690733"/>
          </a:xfrm>
          <a:prstGeom prst="roundRect">
            <a:avLst>
              <a:gd name="adj" fmla="val 5484"/>
            </a:avLst>
          </a:prstGeom>
          <a:noFill/>
          <a:ln w="6350">
            <a:solidFill>
              <a:srgbClr val="1478A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578170" y="3256644"/>
            <a:ext cx="1921133" cy="2642506"/>
            <a:chOff x="2578170" y="2608944"/>
            <a:chExt cx="2031930" cy="2794906"/>
          </a:xfrm>
        </p:grpSpPr>
        <p:pic>
          <p:nvPicPr>
            <p:cNvPr id="10" name="Picture 4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6" t="-318" r="50130" b="318"/>
            <a:stretch/>
          </p:blipFill>
          <p:spPr bwMode="auto">
            <a:xfrm>
              <a:off x="2578170" y="2608944"/>
              <a:ext cx="1822239" cy="223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2590800" y="4895850"/>
              <a:ext cx="2019300" cy="50800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0" anchor="t" anchorCtr="0"/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400" dirty="0" smtClean="0">
                  <a:solidFill>
                    <a:srgbClr val="005088"/>
                  </a:solidFill>
                  <a:latin typeface="Arial" charset="0"/>
                </a:rPr>
                <a:t>Engineered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6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wpres1_ITouch_Cover_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1" y="-63577"/>
            <a:ext cx="9240763" cy="6938833"/>
          </a:xfrm>
          <a:prstGeom prst="rect">
            <a:avLst/>
          </a:prstGeom>
        </p:spPr>
      </p:pic>
      <p:pic>
        <p:nvPicPr>
          <p:cNvPr id="6" name="Picture 5" descr="opwpres1_Nano_Cover_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98" y="-48380"/>
            <a:ext cx="9242576" cy="6940194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8356600" y="6464300"/>
            <a:ext cx="692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0BAA300E-B50B-D149-9D47-B2EE8349D4A6}" type="slidenum">
              <a:rPr lang="en-US" sz="1200">
                <a:solidFill>
                  <a:schemeClr val="bg1"/>
                </a:solidFill>
                <a:latin typeface="Arial" charset="0"/>
              </a:rPr>
              <a:pPr algn="r" eaLnBrk="0" hangingPunct="0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9600" y="4056743"/>
            <a:ext cx="4724400" cy="1567543"/>
          </a:xfrm>
        </p:spPr>
        <p:txBody>
          <a:bodyPr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it </a:t>
            </a:r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5762175"/>
            <a:ext cx="4724400" cy="515257"/>
          </a:xfrm>
        </p:spPr>
        <p:txBody>
          <a:bodyPr/>
          <a:lstStyle>
            <a:lvl1pPr marL="0" indent="0" algn="ctr">
              <a:buFont typeface="Wingdings" pitchFamily="1" charset="2"/>
              <a:buNone/>
              <a:defRPr sz="1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6857" y="6465960"/>
            <a:ext cx="4604087" cy="2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93750"/>
            <a:ext cx="1943100" cy="5302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93750"/>
            <a:ext cx="5676900" cy="5302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6CC61-1959-6243-B0D5-93BF757A66D0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89B43-A018-7245-8D67-C94164395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ECD9E-8820-4744-8A7A-0088E94062D0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E1EA-8DD7-B141-94A7-F32ED0049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7CB0F-77FB-B84F-90E0-0454E5E69345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81D9-8C76-9142-8A02-0C6A5C019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E152-4FC0-E94B-98FB-CA69BA9409DA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E30B1-F2A5-5A4C-A827-143633A31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3BEB2-9528-D641-AFDE-57F1E727DDF5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9B9D8-9FB0-544D-8344-FB89C91DF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CC7A-A8DC-A745-A5A2-E8A051B42203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25715-B38D-4E4E-A2B6-F436C1E9F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65D26-C9DB-7E4D-AFD7-C8D9CD1CEF02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6C2E-FE44-0940-A988-757F9E1BD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010CC-619C-504B-A608-26C193C1A4F8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E201-AA62-A94E-AEA9-0B450A0BC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85" y="711200"/>
            <a:ext cx="8511419" cy="311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67E77-5FE5-684E-B05E-72EBBB89FDBB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68DF-17E7-4145-9E70-679BF72DE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DA57-8E05-FD4B-8031-C4BBD9AC947F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F792-2BC4-AE47-8DFB-BD895124B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386C5-0490-A34E-950D-B8CD3EAAF466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EBD7-B16C-2146-BC42-05F49DA09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562100"/>
            <a:ext cx="37084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562100"/>
            <a:ext cx="37084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7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9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W_ppt_slide.ps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74915"/>
            <a:ext cx="8991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098550"/>
            <a:ext cx="865505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8293100" y="6540500"/>
            <a:ext cx="692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EB2E43E7-3CF5-1442-B03A-52A50099ABBF}" type="slidenum">
              <a:rPr lang="en-US" sz="1200">
                <a:solidFill>
                  <a:srgbClr val="1478AD"/>
                </a:solidFill>
                <a:latin typeface="Arial" charset="0"/>
              </a:rPr>
              <a:pPr algn="r" eaLnBrk="0" hangingPunct="0"/>
              <a:t>‹#›</a:t>
            </a:fld>
            <a:endParaRPr lang="en-US" sz="1200">
              <a:solidFill>
                <a:srgbClr val="1478AD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17272" y="270785"/>
            <a:ext cx="4618182" cy="2626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24" r:id="rId1"/>
    <p:sldLayoutId id="2147485303" r:id="rId2"/>
    <p:sldLayoutId id="2147485304" r:id="rId3"/>
    <p:sldLayoutId id="2147485305" r:id="rId4"/>
    <p:sldLayoutId id="2147485306" r:id="rId5"/>
    <p:sldLayoutId id="2147485307" r:id="rId6"/>
    <p:sldLayoutId id="2147485308" r:id="rId7"/>
    <p:sldLayoutId id="2147485309" r:id="rId8"/>
    <p:sldLayoutId id="2147485310" r:id="rId9"/>
    <p:sldLayoutId id="2147485311" r:id="rId10"/>
    <p:sldLayoutId id="21474853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630238" indent="-23018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Times" charset="0"/>
        <a:buChar char="•"/>
        <a:defRPr sz="2000">
          <a:solidFill>
            <a:schemeClr val="tx1"/>
          </a:solidFill>
          <a:latin typeface="Calibri"/>
          <a:ea typeface="+mn-ea"/>
          <a:cs typeface="Calibri"/>
        </a:defRPr>
      </a:lvl2pPr>
      <a:lvl3pPr marL="9731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Calibri"/>
          <a:ea typeface="+mn-ea"/>
          <a:cs typeface="Calibri"/>
        </a:defRPr>
      </a:lvl3pPr>
      <a:lvl4pPr marL="13160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Times" charset="0"/>
        <a:buChar char="•"/>
        <a:defRPr sz="1600">
          <a:solidFill>
            <a:schemeClr val="tx1"/>
          </a:solidFill>
          <a:latin typeface="Calibri"/>
          <a:ea typeface="+mn-ea"/>
          <a:cs typeface="Calibri"/>
        </a:defRPr>
      </a:lvl4pPr>
      <a:lvl5pPr marL="16589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Calibri"/>
          <a:ea typeface="+mn-ea"/>
          <a:cs typeface="Calibri"/>
        </a:defRPr>
      </a:lvl5pPr>
      <a:lvl6pPr marL="21161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6pPr>
      <a:lvl7pPr marL="25733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7pPr>
      <a:lvl8pPr marL="30305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8pPr>
      <a:lvl9pPr marL="3487738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B05CE65-7AED-724A-A196-6DD94AD19D8E}" type="datetime1">
              <a:rPr lang="en-US"/>
              <a:pPr>
                <a:defRPr/>
              </a:pPr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293C40-6F95-EA4D-8064-55D067892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25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4182" y="4056743"/>
            <a:ext cx="4779818" cy="1567543"/>
          </a:xfrm>
        </p:spPr>
        <p:txBody>
          <a:bodyPr/>
          <a:lstStyle/>
          <a:p>
            <a:r>
              <a:rPr lang="en-US" sz="2800" dirty="0"/>
              <a:t>OPW’s </a:t>
            </a:r>
            <a:r>
              <a:rPr lang="en-US" sz="2800" dirty="0" err="1"/>
              <a:t>SiteSentinel</a:t>
            </a:r>
            <a:r>
              <a:rPr lang="en-US" sz="2800" baseline="30000" dirty="0"/>
              <a:t>®</a:t>
            </a:r>
            <a:r>
              <a:rPr lang="en-US" sz="2800" dirty="0"/>
              <a:t> </a:t>
            </a:r>
            <a:r>
              <a:rPr lang="en-US" sz="2800" dirty="0" smtClean="0"/>
              <a:t>Nano</a:t>
            </a:r>
            <a:r>
              <a:rPr lang="en-US" sz="2800" baseline="30000" dirty="0"/>
              <a:t>®</a:t>
            </a:r>
            <a:r>
              <a:rPr lang="en-US" sz="2800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800" i="1" dirty="0" smtClean="0"/>
              <a:t>Overview, Features and Benefits</a:t>
            </a:r>
            <a:r>
              <a:rPr lang="en-US" sz="1800" i="1" dirty="0"/>
              <a:t/>
            </a:r>
            <a:br>
              <a:rPr lang="en-US" sz="1800" i="1" dirty="0"/>
            </a:br>
            <a:endParaRPr lang="en-US" sz="18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37095"/>
            <a:ext cx="8791286" cy="5299831"/>
          </a:xfrm>
        </p:spPr>
        <p:txBody>
          <a:bodyPr numCol="3" spcCol="274320"/>
          <a:lstStyle/>
          <a:p>
            <a:pPr marL="0" indent="0">
              <a:buNone/>
            </a:pPr>
            <a:r>
              <a:rPr lang="en-US" sz="1600" b="1" dirty="0"/>
              <a:t>Dimensions and Display: </a:t>
            </a:r>
            <a:endParaRPr lang="en-US" sz="1600" dirty="0"/>
          </a:p>
          <a:p>
            <a:r>
              <a:rPr lang="en-US" sz="1600" spc="-150" dirty="0" smtClean="0"/>
              <a:t>2 1  c m  </a:t>
            </a:r>
            <a:r>
              <a:rPr lang="en-US" sz="1600" spc="-150" dirty="0"/>
              <a:t>H x </a:t>
            </a:r>
            <a:r>
              <a:rPr lang="en-US" sz="1600" spc="-150" dirty="0" smtClean="0"/>
              <a:t> 3 2 . 5  c m  W  x  6  c m  D </a:t>
            </a:r>
            <a:endParaRPr lang="en-US" sz="1600" spc="-150" dirty="0"/>
          </a:p>
          <a:p>
            <a:r>
              <a:rPr lang="en-US" sz="1600" dirty="0"/>
              <a:t>18 </a:t>
            </a:r>
            <a:r>
              <a:rPr lang="en-US" sz="1600" dirty="0" smtClean="0"/>
              <a:t>(</a:t>
            </a:r>
            <a:r>
              <a:rPr lang="en-US" sz="1600" dirty="0"/>
              <a:t>7”</a:t>
            </a:r>
            <a:r>
              <a:rPr lang="en-US" sz="1600" dirty="0" smtClean="0"/>
              <a:t>) </a:t>
            </a:r>
            <a:r>
              <a:rPr lang="en-US" sz="1600" dirty="0"/>
              <a:t>cm color LCD touchscreen display </a:t>
            </a:r>
          </a:p>
          <a:p>
            <a:r>
              <a:rPr lang="en-US" sz="1600" dirty="0" smtClean="0"/>
              <a:t>Graphical </a:t>
            </a:r>
            <a:r>
              <a:rPr lang="en-US" sz="1600" dirty="0"/>
              <a:t>user interface 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b="1" dirty="0"/>
              <a:t>Operating Requirements:</a:t>
            </a:r>
            <a:endParaRPr lang="en-US" sz="1600" dirty="0"/>
          </a:p>
          <a:p>
            <a:r>
              <a:rPr lang="en-US" sz="1600" dirty="0"/>
              <a:t>Power: 120/240 VAC +/- 10%, 50/60 Hz, 20 W </a:t>
            </a:r>
          </a:p>
          <a:p>
            <a:r>
              <a:rPr lang="en-US" sz="1600" dirty="0"/>
              <a:t>Operating Temperature Range: 0°C to 50°C 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Alarms:</a:t>
            </a:r>
            <a:endParaRPr lang="en-US" sz="1600" dirty="0"/>
          </a:p>
          <a:p>
            <a:r>
              <a:rPr lang="en-US" sz="1600" dirty="0"/>
              <a:t>Standard Alarms: Buzzer, Light and Acknowledge </a:t>
            </a:r>
          </a:p>
          <a:p>
            <a:r>
              <a:rPr lang="en-US" sz="1600" dirty="0"/>
              <a:t>Optional Alarms: External Tank Alert (internal relay) 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b="1" dirty="0"/>
              <a:t>Reporting: </a:t>
            </a:r>
            <a:endParaRPr lang="en-US" sz="1600" dirty="0"/>
          </a:p>
          <a:p>
            <a:r>
              <a:rPr lang="en-US" sz="1600" dirty="0"/>
              <a:t>Alarm Notifications: Email, Fax, SMS </a:t>
            </a:r>
          </a:p>
          <a:p>
            <a:r>
              <a:rPr lang="en-US" sz="1600" dirty="0"/>
              <a:t>Printer: External </a:t>
            </a:r>
            <a:r>
              <a:rPr lang="en-US" sz="1600" dirty="0" smtClean="0"/>
              <a:t>USB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Connectivity and Communication Ports: 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Network Connectivity: DHCP/static addressable RJ-45 Ethernet ports, supports corporate and local LANs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Communication Ports: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</a:t>
            </a:r>
            <a:r>
              <a:rPr lang="en-US" sz="1400" dirty="0"/>
              <a:t>(1) RS-232 Communication port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</a:t>
            </a:r>
            <a:r>
              <a:rPr lang="en-US" sz="1400" dirty="0"/>
              <a:t>(1) RS-485 Communication port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One </a:t>
            </a:r>
            <a:r>
              <a:rPr lang="en-US" sz="1400" dirty="0"/>
              <a:t>(1) RS-422 Communication port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 </a:t>
            </a:r>
            <a:r>
              <a:rPr lang="en-US" sz="1400" dirty="0"/>
              <a:t>One (1) Ethernet </a:t>
            </a:r>
            <a:r>
              <a:rPr lang="en-US" sz="1400" dirty="0" smtClean="0"/>
              <a:t>port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</a:t>
            </a:r>
            <a:r>
              <a:rPr lang="en-US" sz="1400" dirty="0"/>
              <a:t>(2) USB ports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</a:t>
            </a:r>
            <a:r>
              <a:rPr lang="en-US" sz="1400" dirty="0"/>
              <a:t>(2) Internal inputs 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 smtClean="0"/>
              <a:t>Two </a:t>
            </a:r>
            <a:r>
              <a:rPr lang="en-US" sz="1400" dirty="0"/>
              <a:t>(2) Internal </a:t>
            </a:r>
            <a:r>
              <a:rPr lang="en-US" sz="1400" dirty="0" smtClean="0"/>
              <a:t>outputs </a:t>
            </a:r>
            <a:endParaRPr lang="en-US" sz="1400" dirty="0"/>
          </a:p>
          <a:p>
            <a:endParaRPr lang="en-US" sz="2000" dirty="0"/>
          </a:p>
        </p:txBody>
      </p:sp>
      <p:pic>
        <p:nvPicPr>
          <p:cNvPr id="6" name="Picture 5" descr="Site Sentinel Nano™_008_Gut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297084"/>
            <a:ext cx="6979920" cy="46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364" y="1675827"/>
            <a:ext cx="7123545" cy="4119991"/>
          </a:xfrm>
        </p:spPr>
        <p:txBody>
          <a:bodyPr/>
          <a:lstStyle/>
          <a:p>
            <a:r>
              <a:rPr lang="en-US" sz="1800" dirty="0" smtClean="0">
                <a:solidFill>
                  <a:srgbClr val="7F7F7F"/>
                </a:solidFill>
              </a:rPr>
              <a:t>What </a:t>
            </a:r>
            <a:r>
              <a:rPr lang="en-US" sz="1800" dirty="0">
                <a:solidFill>
                  <a:srgbClr val="7F7F7F"/>
                </a:solidFill>
              </a:rPr>
              <a:t>kind of warranty coverage does the </a:t>
            </a:r>
            <a:r>
              <a:rPr lang="en-US" sz="1800" dirty="0" err="1">
                <a:solidFill>
                  <a:srgbClr val="7F7F7F"/>
                </a:solidFill>
              </a:rPr>
              <a:t>SiteSentinel</a:t>
            </a:r>
            <a:r>
              <a:rPr lang="en-US" sz="1800" baseline="30000" dirty="0">
                <a:solidFill>
                  <a:srgbClr val="7F7F7F"/>
                </a:solidFill>
              </a:rPr>
              <a:t>®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r>
              <a:rPr lang="en-US" sz="1800" dirty="0" smtClean="0">
                <a:solidFill>
                  <a:srgbClr val="7F7F7F"/>
                </a:solidFill>
              </a:rPr>
              <a:t>Nano</a:t>
            </a:r>
            <a:r>
              <a:rPr lang="en-US" sz="1800" baseline="30000" dirty="0">
                <a:solidFill>
                  <a:srgbClr val="7F7F7F"/>
                </a:solidFill>
              </a:rPr>
              <a:t>®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>
                <a:solidFill>
                  <a:srgbClr val="7F7F7F"/>
                </a:solidFill>
              </a:rPr>
              <a:t>offer? </a:t>
            </a:r>
            <a:endParaRPr lang="en-US" sz="1800" dirty="0" smtClean="0">
              <a:solidFill>
                <a:srgbClr val="7F7F7F"/>
              </a:solidFill>
            </a:endParaRPr>
          </a:p>
          <a:p>
            <a:endParaRPr lang="en-US" sz="1800" dirty="0">
              <a:solidFill>
                <a:srgbClr val="7F7F7F"/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12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months from date of installation or 18 months from manufacturer’s shipment date. Upgrades and replacement parts are covered for 90 days from the date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installation or for the remainder of the system’s original warranty, whichever is greater. </a:t>
            </a:r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Is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there a Nano tank gauge option for users who will only interact with the interface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remotely?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Yes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. A “blank door” unit is available for sites that will only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operate</a:t>
            </a:r>
            <a:b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console through remote connections.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0463" y="1362521"/>
            <a:ext cx="65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bg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Q</a:t>
            </a:r>
            <a:endParaRPr lang="en-US" sz="5400" cap="all" dirty="0">
              <a:ln w="0"/>
              <a:solidFill>
                <a:schemeClr val="bg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463" y="3836477"/>
            <a:ext cx="65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bg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Q</a:t>
            </a:r>
            <a:endParaRPr lang="en-US" sz="5400" cap="all" dirty="0">
              <a:ln w="0"/>
              <a:solidFill>
                <a:schemeClr val="bg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405" y="2124518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A</a:t>
            </a:r>
            <a:endParaRPr lang="en-US" sz="5400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405" y="4801677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A</a:t>
            </a:r>
            <a:endParaRPr lang="en-US" sz="5400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137920" y="3847583"/>
            <a:ext cx="6966989" cy="1321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7829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26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19" y="3175001"/>
            <a:ext cx="4846524" cy="2805546"/>
          </a:xfrm>
        </p:spPr>
        <p:txBody>
          <a:bodyPr numCol="2" spcCol="0"/>
          <a:lstStyle/>
          <a:p>
            <a:r>
              <a:rPr lang="en-US" sz="2000" b="1" dirty="0" smtClean="0"/>
              <a:t>User</a:t>
            </a:r>
            <a:r>
              <a:rPr lang="en-US" sz="2000" b="1" dirty="0"/>
              <a:t>-Friendly</a:t>
            </a:r>
            <a:r>
              <a:rPr lang="en-US" sz="2000" b="1" dirty="0" smtClean="0"/>
              <a:t>: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 smtClean="0"/>
              <a:t>The </a:t>
            </a:r>
            <a:r>
              <a:rPr lang="en-US" sz="1600" dirty="0"/>
              <a:t>gauge’s interface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is </a:t>
            </a:r>
            <a:r>
              <a:rPr lang="en-US" sz="1600" dirty="0"/>
              <a:t>easy to use</a:t>
            </a:r>
            <a:r>
              <a:rPr lang="en-US" sz="1600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2000" b="1" dirty="0" smtClean="0"/>
              <a:t>Versatile: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600" dirty="0" smtClean="0"/>
              <a:t>The </a:t>
            </a:r>
            <a:r>
              <a:rPr lang="en-US" sz="1600" dirty="0"/>
              <a:t>Nano is ideal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for any size site.</a:t>
            </a:r>
            <a:endParaRPr lang="en-US" dirty="0"/>
          </a:p>
          <a:p>
            <a:r>
              <a:rPr lang="en-US" sz="2000" b="1" dirty="0" smtClean="0"/>
              <a:t>Convenient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Gauge </a:t>
            </a:r>
            <a:r>
              <a:rPr lang="en-US" sz="1600" dirty="0"/>
              <a:t>provides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remote </a:t>
            </a:r>
            <a:r>
              <a:rPr lang="en-US" sz="1600" dirty="0"/>
              <a:t>accessibility. </a:t>
            </a:r>
            <a:endParaRPr lang="en-US" sz="1600" dirty="0" smtClean="0"/>
          </a:p>
          <a:p>
            <a:pPr>
              <a:lnSpc>
                <a:spcPct val="14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2000" b="1" dirty="0" smtClean="0"/>
              <a:t>Affordable:</a:t>
            </a:r>
            <a:r>
              <a:rPr lang="en-US" sz="2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The Nano comes at a competitive list price with no ongoing fees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82" y="2540000"/>
            <a:ext cx="609986" cy="609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82" y="4237185"/>
            <a:ext cx="609986" cy="609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112" y="2540000"/>
            <a:ext cx="609986" cy="609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887" y="1235747"/>
            <a:ext cx="8142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Calibri"/>
                <a:cs typeface="Calibri"/>
              </a:rPr>
              <a:t>The </a:t>
            </a:r>
            <a:r>
              <a:rPr lang="en-US" b="0" dirty="0" err="1">
                <a:latin typeface="Calibri"/>
                <a:cs typeface="Calibri"/>
              </a:rPr>
              <a:t>SiteSentinel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>
                <a:latin typeface="Calibri"/>
                <a:cs typeface="Calibri"/>
              </a:rPr>
              <a:t> </a:t>
            </a:r>
            <a:r>
              <a:rPr lang="en-US" b="0" dirty="0" smtClean="0">
                <a:latin typeface="Calibri"/>
                <a:cs typeface="Calibri"/>
              </a:rPr>
              <a:t>Nano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 smtClean="0">
                <a:latin typeface="Calibri"/>
                <a:cs typeface="Calibri"/>
              </a:rPr>
              <a:t> tank </a:t>
            </a:r>
            <a:r>
              <a:rPr lang="en-US" b="0" dirty="0">
                <a:latin typeface="Calibri"/>
                <a:cs typeface="Calibri"/>
              </a:rPr>
              <a:t>gauge provides </a:t>
            </a:r>
            <a:r>
              <a:rPr lang="en-US" b="0" dirty="0" smtClean="0">
                <a:latin typeface="Calibri"/>
                <a:cs typeface="Calibri"/>
              </a:rPr>
              <a:t/>
            </a:r>
            <a:br>
              <a:rPr lang="en-US" b="0" dirty="0" smtClean="0">
                <a:latin typeface="Calibri"/>
                <a:cs typeface="Calibri"/>
              </a:rPr>
            </a:br>
            <a:r>
              <a:rPr lang="en-US" i="1" u="sng" dirty="0">
                <a:solidFill>
                  <a:srgbClr val="FF7829"/>
                </a:solidFill>
                <a:latin typeface="Calibri"/>
                <a:cs typeface="Calibri"/>
              </a:rPr>
              <a:t>simple, accurate and affordable inventory management</a:t>
            </a:r>
            <a:r>
              <a:rPr lang="en-US" b="0" dirty="0">
                <a:solidFill>
                  <a:srgbClr val="FF7829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4" name="Picture 3" descr="Site Sentinel Nano™_003_B.ps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19492"/>
          <a:stretch/>
        </p:blipFill>
        <p:spPr>
          <a:xfrm>
            <a:off x="4978400" y="2458719"/>
            <a:ext cx="3883077" cy="4290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400" y="4241800"/>
            <a:ext cx="619760" cy="6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</a:t>
            </a: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825" y="2116668"/>
            <a:ext cx="4114397" cy="4487332"/>
          </a:xfrm>
        </p:spPr>
        <p:txBody>
          <a:bodyPr/>
          <a:lstStyle/>
          <a:p>
            <a:r>
              <a:rPr lang="en-US" b="1" dirty="0" smtClean="0"/>
              <a:t>User</a:t>
            </a:r>
            <a:r>
              <a:rPr lang="en-US" b="1" dirty="0"/>
              <a:t>-Friendly:</a:t>
            </a:r>
            <a:r>
              <a:rPr lang="en-US" dirty="0"/>
              <a:t> </a:t>
            </a:r>
            <a:r>
              <a:rPr lang="en-US" sz="1800" dirty="0" smtClean="0"/>
              <a:t> Intuitive software makes the Nano simple-to-use.</a:t>
            </a:r>
          </a:p>
          <a:p>
            <a:endParaRPr lang="en-US" dirty="0"/>
          </a:p>
          <a:p>
            <a:r>
              <a:rPr lang="en-US" b="1" dirty="0" smtClean="0"/>
              <a:t>Versatile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sz="1800" dirty="0" smtClean="0"/>
              <a:t>The Nano’s small size makes it </a:t>
            </a:r>
            <a:r>
              <a:rPr lang="en-US" sz="1800" dirty="0"/>
              <a:t>is ideal for </a:t>
            </a:r>
            <a:r>
              <a:rPr lang="en-US" sz="1800" dirty="0" smtClean="0"/>
              <a:t>any site. </a:t>
            </a:r>
          </a:p>
          <a:p>
            <a:endParaRPr lang="en-US" sz="1800" dirty="0"/>
          </a:p>
          <a:p>
            <a:r>
              <a:rPr lang="en-US" b="1" dirty="0" smtClean="0"/>
              <a:t>Convenient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sz="1800" dirty="0" smtClean="0"/>
              <a:t>Remote Accessibility Streamlines Your Daily Workflow.  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Affordable:</a:t>
            </a:r>
            <a:r>
              <a:rPr lang="en-US" dirty="0" smtClean="0"/>
              <a:t> </a:t>
            </a:r>
            <a:r>
              <a:rPr lang="en-US" sz="1800" dirty="0" smtClean="0"/>
              <a:t>A Competitive Fixed Price and no </a:t>
            </a:r>
            <a:r>
              <a:rPr lang="en-US" sz="1800" dirty="0"/>
              <a:t>m</a:t>
            </a:r>
            <a:r>
              <a:rPr lang="en-US" sz="1800" dirty="0" smtClean="0"/>
              <a:t>aintenance </a:t>
            </a:r>
            <a:r>
              <a:rPr lang="en-US" sz="1800" dirty="0"/>
              <a:t>f</a:t>
            </a:r>
            <a:r>
              <a:rPr lang="en-US" sz="1800" dirty="0" smtClean="0"/>
              <a:t>ees </a:t>
            </a:r>
            <a:r>
              <a:rPr lang="en-US" sz="1800" dirty="0"/>
              <a:t>m</a:t>
            </a:r>
            <a:r>
              <a:rPr lang="en-US" sz="1800" dirty="0" smtClean="0"/>
              <a:t>ake the Nano an economical gauge.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86" y="2271887"/>
            <a:ext cx="783167" cy="783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86" y="3378951"/>
            <a:ext cx="783167" cy="78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86" y="4486015"/>
            <a:ext cx="783167" cy="7831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841" y="1199445"/>
            <a:ext cx="7588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Calibri"/>
                <a:cs typeface="Calibri"/>
              </a:rPr>
              <a:t>The </a:t>
            </a:r>
            <a:r>
              <a:rPr lang="en-US" b="0" dirty="0" err="1">
                <a:latin typeface="Calibri"/>
                <a:cs typeface="Calibri"/>
              </a:rPr>
              <a:t>SiteSentinel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>
                <a:latin typeface="Calibri"/>
                <a:cs typeface="Calibri"/>
              </a:rPr>
              <a:t> </a:t>
            </a:r>
            <a:r>
              <a:rPr lang="en-US" b="0" dirty="0" smtClean="0">
                <a:latin typeface="Calibri"/>
                <a:cs typeface="Calibri"/>
              </a:rPr>
              <a:t>Nano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 smtClean="0">
                <a:latin typeface="Calibri"/>
                <a:cs typeface="Calibri"/>
              </a:rPr>
              <a:t> tank </a:t>
            </a:r>
            <a:r>
              <a:rPr lang="en-US" b="0" dirty="0">
                <a:latin typeface="Calibri"/>
                <a:cs typeface="Calibri"/>
              </a:rPr>
              <a:t>gauge </a:t>
            </a:r>
            <a:r>
              <a:rPr lang="en-US" b="0" dirty="0" smtClean="0">
                <a:latin typeface="Calibri"/>
                <a:cs typeface="Calibri"/>
              </a:rPr>
              <a:t>provides</a:t>
            </a:r>
          </a:p>
          <a:p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en-US" i="1" u="sng" dirty="0" smtClean="0">
                <a:solidFill>
                  <a:srgbClr val="FF7829"/>
                </a:solidFill>
                <a:latin typeface="Calibri"/>
                <a:cs typeface="Calibri"/>
              </a:rPr>
              <a:t>simple, accurate and </a:t>
            </a:r>
            <a:r>
              <a:rPr lang="en-US" i="1" u="sng" dirty="0">
                <a:solidFill>
                  <a:srgbClr val="FF7829"/>
                </a:solidFill>
                <a:latin typeface="Calibri"/>
                <a:cs typeface="Calibri"/>
              </a:rPr>
              <a:t>affordable inventory </a:t>
            </a:r>
            <a:r>
              <a:rPr lang="en-US" i="1" u="sng" dirty="0" smtClean="0">
                <a:solidFill>
                  <a:srgbClr val="FF7829"/>
                </a:solidFill>
                <a:latin typeface="Calibri"/>
                <a:cs typeface="Calibri"/>
              </a:rPr>
              <a:t>management</a:t>
            </a:r>
            <a:r>
              <a:rPr lang="en-US" b="0" dirty="0" smtClean="0">
                <a:solidFill>
                  <a:srgbClr val="FF7829"/>
                </a:solidFill>
                <a:latin typeface="Calibri"/>
                <a:cs typeface="Calibri"/>
              </a:rPr>
              <a:t>.</a:t>
            </a:r>
            <a:endParaRPr lang="en-US" b="0" dirty="0">
              <a:solidFill>
                <a:srgbClr val="FF7829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127760"/>
            <a:ext cx="3616960" cy="542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" y="5593080"/>
            <a:ext cx="787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ano Touched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5387"/>
            <a:ext cx="7233920" cy="482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Benefits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7259" y="1241486"/>
            <a:ext cx="344948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latin typeface="Calibri"/>
                <a:cs typeface="Calibri"/>
              </a:rPr>
              <a:t>The </a:t>
            </a:r>
            <a:r>
              <a:rPr lang="en-US" b="0" dirty="0" err="1">
                <a:latin typeface="Calibri"/>
                <a:cs typeface="Calibri"/>
              </a:rPr>
              <a:t>SiteSentinel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>
                <a:latin typeface="Calibri"/>
                <a:cs typeface="Calibri"/>
              </a:rPr>
              <a:t> </a:t>
            </a:r>
            <a:r>
              <a:rPr lang="en-US" b="0" dirty="0" smtClean="0">
                <a:latin typeface="Calibri"/>
                <a:cs typeface="Calibri"/>
              </a:rPr>
              <a:t>Nano</a:t>
            </a:r>
            <a:r>
              <a:rPr lang="en-US" b="0" baseline="30000" dirty="0">
                <a:latin typeface="Calibri"/>
                <a:cs typeface="Calibri"/>
              </a:rPr>
              <a:t>®</a:t>
            </a:r>
            <a:r>
              <a:rPr lang="en-US" b="0" dirty="0" smtClean="0">
                <a:latin typeface="Calibri"/>
                <a:cs typeface="Calibri"/>
              </a:rPr>
              <a:t> is</a:t>
            </a:r>
            <a:br>
              <a:rPr lang="en-US" b="0" dirty="0" smtClean="0">
                <a:latin typeface="Calibri"/>
                <a:cs typeface="Calibri"/>
              </a:rPr>
            </a:br>
            <a:r>
              <a:rPr lang="en-US" sz="2800" u="sng" dirty="0">
                <a:solidFill>
                  <a:srgbClr val="FF7829"/>
                </a:solidFill>
                <a:latin typeface="Calibri"/>
                <a:cs typeface="Calibri"/>
              </a:rPr>
              <a:t>Simple to </a:t>
            </a:r>
            <a:r>
              <a:rPr lang="en-US" sz="2800" u="sng" dirty="0" smtClean="0">
                <a:solidFill>
                  <a:srgbClr val="FF7829"/>
                </a:solidFill>
                <a:latin typeface="Calibri"/>
                <a:cs typeface="Calibri"/>
              </a:rPr>
              <a:t>Use</a:t>
            </a:r>
            <a:endParaRPr lang="en-US" sz="2800" u="sng" dirty="0">
              <a:solidFill>
                <a:srgbClr val="FF7829"/>
              </a:solidFill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84800" y="2604912"/>
            <a:ext cx="3251200" cy="34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The Nano’s icon-based software was developed for ease-of-use</a:t>
            </a:r>
          </a:p>
          <a:p>
            <a:endParaRPr lang="en-US" sz="1800" b="0" dirty="0" smtClean="0"/>
          </a:p>
          <a:p>
            <a:r>
              <a:rPr lang="en-US" sz="1800" b="0" dirty="0" smtClean="0"/>
              <a:t>Remote </a:t>
            </a:r>
            <a:r>
              <a:rPr lang="en-US" sz="1800" b="0" dirty="0"/>
              <a:t>accessibility makes interacting with the gauge from anywhere possible</a:t>
            </a:r>
          </a:p>
          <a:p>
            <a:endParaRPr lang="en-US" sz="1800" b="0" dirty="0"/>
          </a:p>
          <a:p>
            <a:r>
              <a:rPr lang="en-US" sz="1800" b="0" dirty="0"/>
              <a:t>Conduct training and 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1800" b="0" dirty="0" smtClean="0"/>
              <a:t>access direct</a:t>
            </a:r>
            <a:br>
              <a:rPr lang="en-US" sz="1800" b="0" dirty="0" smtClean="0"/>
            </a:br>
            <a:r>
              <a:rPr lang="en-US" sz="1800" b="0" dirty="0" smtClean="0"/>
              <a:t>technical support</a:t>
            </a:r>
            <a:br>
              <a:rPr lang="en-US" sz="1800" b="0" dirty="0" smtClean="0"/>
            </a:br>
            <a:r>
              <a:rPr lang="en-US" sz="1800" b="0" dirty="0" smtClean="0"/>
              <a:t>remotely</a:t>
            </a:r>
          </a:p>
          <a:p>
            <a:pPr marL="0" indent="0">
              <a:buNone/>
            </a:pPr>
            <a:r>
              <a:rPr lang="en-US" sz="1800" b="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67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52285693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70">
            <a:off x="3859509" y="3156843"/>
            <a:ext cx="5082108" cy="3811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Benefits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49" y="1239811"/>
            <a:ext cx="8660131" cy="498826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</a:t>
            </a:r>
            <a:r>
              <a:rPr lang="en-US" dirty="0" err="1"/>
              <a:t>SiteSentinel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Nano</a:t>
            </a:r>
            <a:r>
              <a:rPr lang="en-US" baseline="30000" dirty="0"/>
              <a:t>®</a:t>
            </a:r>
            <a:r>
              <a:rPr lang="en-US" dirty="0" smtClean="0"/>
              <a:t> is</a:t>
            </a:r>
            <a:br>
              <a:rPr lang="en-US" dirty="0" smtClean="0"/>
            </a:br>
            <a:r>
              <a:rPr lang="en-US" sz="2800" b="1" u="sng" dirty="0" smtClean="0">
                <a:solidFill>
                  <a:srgbClr val="FF7829"/>
                </a:solidFill>
              </a:rPr>
              <a:t>Affordable </a:t>
            </a:r>
            <a:r>
              <a:rPr lang="en-US" sz="2800" b="1" u="sng" dirty="0">
                <a:solidFill>
                  <a:srgbClr val="FF7829"/>
                </a:solidFill>
              </a:rPr>
              <a:t>yet </a:t>
            </a:r>
            <a:r>
              <a:rPr lang="en-US" sz="2800" b="1" u="sng" dirty="0" smtClean="0">
                <a:solidFill>
                  <a:srgbClr val="FF7829"/>
                </a:solidFill>
              </a:rPr>
              <a:t>Reliable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 </a:t>
            </a:r>
            <a:endParaRPr lang="en-US" sz="2800" b="1" dirty="0"/>
          </a:p>
          <a:p>
            <a:r>
              <a:rPr lang="en-US" sz="1800" dirty="0" smtClean="0"/>
              <a:t>The Nano’s list price is lower than most comparable competitive alternatives</a:t>
            </a:r>
          </a:p>
          <a:p>
            <a:endParaRPr lang="en-US" sz="1800" dirty="0"/>
          </a:p>
          <a:p>
            <a:r>
              <a:rPr lang="en-US" sz="1800" dirty="0"/>
              <a:t>OPW’s advanced technology ensures </a:t>
            </a:r>
            <a:r>
              <a:rPr lang="en-US" sz="1800" dirty="0" smtClean="0"/>
              <a:t>accurate </a:t>
            </a:r>
            <a:r>
              <a:rPr lang="en-US" sz="1800" dirty="0"/>
              <a:t>inventory</a:t>
            </a:r>
            <a:r>
              <a:rPr lang="en-US" sz="1800" dirty="0" smtClean="0"/>
              <a:t>,</a:t>
            </a:r>
            <a:br>
              <a:rPr lang="en-US" sz="1800" dirty="0" smtClean="0"/>
            </a:br>
            <a:r>
              <a:rPr lang="en-US" sz="1800" dirty="0" smtClean="0"/>
              <a:t>alert and leak</a:t>
            </a:r>
            <a:r>
              <a:rPr lang="en-US" sz="1800" dirty="0"/>
              <a:t>-detection data </a:t>
            </a:r>
          </a:p>
          <a:p>
            <a:endParaRPr lang="en-US" sz="1800" dirty="0" smtClean="0"/>
          </a:p>
          <a:p>
            <a:r>
              <a:rPr lang="en-US" sz="1800" dirty="0" smtClean="0"/>
              <a:t>Multi</a:t>
            </a:r>
            <a:r>
              <a:rPr lang="en-US" sz="1800" dirty="0"/>
              <a:t>-drop </a:t>
            </a:r>
            <a:r>
              <a:rPr lang="en-US" sz="1800" dirty="0" smtClean="0"/>
              <a:t>technology</a:t>
            </a:r>
            <a:br>
              <a:rPr lang="en-US" sz="1800" dirty="0" smtClean="0"/>
            </a:br>
            <a:r>
              <a:rPr lang="en-US" sz="1800" dirty="0" smtClean="0"/>
              <a:t>substantially reduces </a:t>
            </a:r>
            <a:br>
              <a:rPr lang="en-US" sz="1800" dirty="0" smtClean="0"/>
            </a:br>
            <a:r>
              <a:rPr lang="en-US" sz="1800" dirty="0" smtClean="0"/>
              <a:t>installation costs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Remote accessibility allows </a:t>
            </a:r>
            <a:br>
              <a:rPr lang="en-US" sz="1800" dirty="0" smtClean="0"/>
            </a:br>
            <a:r>
              <a:rPr lang="en-US" sz="1800" dirty="0" smtClean="0"/>
              <a:t>for a reduction in monitoring </a:t>
            </a:r>
            <a:br>
              <a:rPr lang="en-US" sz="1800" dirty="0" smtClean="0"/>
            </a:br>
            <a:r>
              <a:rPr lang="en-US" sz="1800" dirty="0" smtClean="0"/>
              <a:t>labor and training costs</a:t>
            </a:r>
          </a:p>
        </p:txBody>
      </p:sp>
    </p:spTree>
    <p:extLst>
      <p:ext uri="{BB962C8B-B14F-4D97-AF65-F5344CB8AC3E}">
        <p14:creationId xmlns:p14="http://schemas.microsoft.com/office/powerpoint/2010/main" val="34927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Benefits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58148"/>
            <a:ext cx="8629650" cy="4316273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dirty="0"/>
              <a:t>The </a:t>
            </a:r>
            <a:r>
              <a:rPr lang="en-US" dirty="0" err="1"/>
              <a:t>SiteSentinel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Nano</a:t>
            </a:r>
            <a:r>
              <a:rPr lang="en-US" baseline="30000" dirty="0"/>
              <a:t>®</a:t>
            </a:r>
            <a:r>
              <a:rPr lang="en-US" dirty="0" smtClean="0"/>
              <a:t> </a:t>
            </a:r>
            <a:r>
              <a:rPr lang="en-US" dirty="0"/>
              <a:t>is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7829"/>
                </a:solidFill>
              </a:rPr>
              <a:t>Easy to </a:t>
            </a:r>
            <a:r>
              <a:rPr lang="en-US" sz="2800" b="1" u="sng" dirty="0" smtClean="0">
                <a:solidFill>
                  <a:srgbClr val="FF7829"/>
                </a:solidFill>
              </a:rPr>
              <a:t>Install</a:t>
            </a:r>
            <a:r>
              <a:rPr lang="en-US" sz="2800" b="1" dirty="0" smtClean="0">
                <a:solidFill>
                  <a:srgbClr val="FF7829"/>
                </a:solidFill>
              </a:rPr>
              <a:t/>
            </a:r>
            <a:br>
              <a:rPr lang="en-US" sz="2800" b="1" dirty="0" smtClean="0">
                <a:solidFill>
                  <a:srgbClr val="FF7829"/>
                </a:solidFill>
              </a:rPr>
            </a:br>
            <a:endParaRPr lang="en-US" sz="2800" b="1" dirty="0">
              <a:solidFill>
                <a:srgbClr val="FF7829"/>
              </a:solidFill>
            </a:endParaRPr>
          </a:p>
          <a:p>
            <a:r>
              <a:rPr lang="en-US" sz="1800" dirty="0" smtClean="0"/>
              <a:t>Comes out of the box </a:t>
            </a:r>
            <a:r>
              <a:rPr lang="en-US" sz="1800" dirty="0"/>
              <a:t>fully </a:t>
            </a:r>
            <a:r>
              <a:rPr lang="en-US" sz="1800" dirty="0" smtClean="0"/>
              <a:t>functional</a:t>
            </a:r>
          </a:p>
          <a:p>
            <a:endParaRPr lang="en-US" sz="1800" dirty="0" smtClean="0"/>
          </a:p>
          <a:p>
            <a:r>
              <a:rPr lang="en-US" sz="1800" dirty="0" smtClean="0"/>
              <a:t>Small </a:t>
            </a:r>
            <a:r>
              <a:rPr lang="en-US" sz="1800" dirty="0"/>
              <a:t>equipment footprint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is </a:t>
            </a:r>
            <a:r>
              <a:rPr lang="en-US" sz="1800" dirty="0"/>
              <a:t>ideal for tight spaces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Multi</a:t>
            </a:r>
            <a:r>
              <a:rPr lang="en-US" sz="1800" dirty="0"/>
              <a:t>-drop </a:t>
            </a:r>
            <a:r>
              <a:rPr lang="en-US" sz="1800" dirty="0" smtClean="0"/>
              <a:t>technology minimizes site </a:t>
            </a:r>
            <a:br>
              <a:rPr lang="en-US" sz="1800" dirty="0" smtClean="0"/>
            </a:br>
            <a:r>
              <a:rPr lang="en-US" sz="1800" dirty="0" smtClean="0"/>
              <a:t>wiring infrastructure and installation labor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9162"/>
          <a:stretch/>
        </p:blipFill>
        <p:spPr>
          <a:xfrm>
            <a:off x="5140730" y="3716200"/>
            <a:ext cx="468932" cy="581940"/>
          </a:xfrm>
          <a:prstGeom prst="rect">
            <a:avLst/>
          </a:prstGeom>
        </p:spPr>
      </p:pic>
      <p:pic>
        <p:nvPicPr>
          <p:cNvPr id="10" name="Picture 9" descr="laborer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00" y="3694545"/>
            <a:ext cx="656005" cy="6264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35665" y="3067849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A6A6A6"/>
                </a:solidFill>
                <a:latin typeface="Calibri"/>
                <a:cs typeface="Calibri"/>
              </a:rPr>
              <a:t>Wire</a:t>
            </a:r>
            <a:endParaRPr lang="en-US" sz="2000" b="0" dirty="0">
              <a:solidFill>
                <a:srgbClr val="A6A6A6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25" y="3067849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Labor</a:t>
            </a:r>
            <a:endParaRPr lang="en-US" sz="2000" b="0" dirty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4990" y="3067849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A6A6A6"/>
                </a:solidFill>
                <a:latin typeface="Calibri"/>
                <a:cs typeface="Calibri"/>
              </a:rPr>
              <a:t>Conduit</a:t>
            </a:r>
            <a:endParaRPr lang="en-US" sz="2000" b="0" dirty="0">
              <a:solidFill>
                <a:srgbClr val="A6A6A6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1215" y="2744588"/>
            <a:ext cx="2728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u="sng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REDUCE INSTALLATION</a:t>
            </a:r>
            <a:endParaRPr lang="en-US" sz="2000" b="0" u="sng" dirty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5934364" y="3521364"/>
            <a:ext cx="0" cy="935182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7296727" y="3521364"/>
            <a:ext cx="0" cy="935182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Picture 30" descr="CONDUIT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32965" y="3698010"/>
            <a:ext cx="118687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22155"/>
            <a:ext cx="8655050" cy="54568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FF7829"/>
                </a:solidFill>
              </a:rPr>
              <a:t>Software </a:t>
            </a:r>
            <a:r>
              <a:rPr lang="en-US" sz="2800" b="1" u="sng" dirty="0" smtClean="0">
                <a:solidFill>
                  <a:srgbClr val="FF7829"/>
                </a:solidFill>
              </a:rPr>
              <a:t>Functionality</a:t>
            </a:r>
          </a:p>
          <a:p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184400"/>
            <a:ext cx="249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Tank </a:t>
            </a:r>
            <a:r>
              <a:rPr lang="en-US" dirty="0" smtClean="0">
                <a:latin typeface="Calibri"/>
                <a:cs typeface="Calibri"/>
              </a:rPr>
              <a:t>View</a:t>
            </a:r>
          </a:p>
          <a:p>
            <a:pPr algn="ctr"/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Shows </a:t>
            </a: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up to moment inventory, water and temperature data for each of your tanks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sz="1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3720" y="2184400"/>
            <a:ext cx="2956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Calendar View</a:t>
            </a:r>
            <a:r>
              <a:rPr lang="en-US" sz="1800" b="0" dirty="0" smtClean="0">
                <a:latin typeface="Calibri"/>
                <a:cs typeface="Calibri"/>
              </a:rPr>
              <a:t/>
            </a:r>
            <a:br>
              <a:rPr lang="en-US" sz="1800" b="0" dirty="0" smtClean="0">
                <a:latin typeface="Calibri"/>
                <a:cs typeface="Calibri"/>
              </a:rPr>
            </a:br>
            <a:r>
              <a:rPr lang="en-US" sz="1800" b="0" dirty="0" smtClean="0">
                <a:latin typeface="Calibri"/>
                <a:cs typeface="Calibri"/>
              </a:rPr>
              <a:t> Allows </a:t>
            </a:r>
            <a:r>
              <a:rPr lang="en-US" sz="1800" b="0" dirty="0">
                <a:latin typeface="Calibri"/>
                <a:cs typeface="Calibri"/>
              </a:rPr>
              <a:t>you to easily see your alarms, alerts and deliveries, and when they occurred, on a day-by-day basis.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0320" y="2184400"/>
            <a:ext cx="23977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Favorites </a:t>
            </a:r>
            <a:r>
              <a:rPr lang="en-US" dirty="0">
                <a:latin typeface="Calibri"/>
                <a:cs typeface="Calibri"/>
              </a:rPr>
              <a:t>V</a:t>
            </a:r>
            <a:r>
              <a:rPr lang="en-US" dirty="0" smtClean="0">
                <a:latin typeface="Calibri"/>
                <a:cs typeface="Calibri"/>
              </a:rPr>
              <a:t>iew</a:t>
            </a:r>
          </a:p>
          <a:p>
            <a:pPr algn="ctr"/>
            <a:r>
              <a:rPr lang="en-US" sz="1800" b="0" dirty="0" smtClean="0">
                <a:latin typeface="Calibri"/>
                <a:cs typeface="Calibri"/>
              </a:rPr>
              <a:t> Shows </a:t>
            </a:r>
            <a:r>
              <a:rPr lang="en-US" sz="1800" b="0" dirty="0">
                <a:latin typeface="Calibri"/>
                <a:cs typeface="Calibri"/>
              </a:rPr>
              <a:t>a list of your most common exception and event filter settings.</a:t>
            </a:r>
          </a:p>
          <a:p>
            <a:endParaRPr lang="en-US" sz="1800" b="0" dirty="0">
              <a:latin typeface="Calibri"/>
              <a:cs typeface="Calibri"/>
            </a:endParaRPr>
          </a:p>
        </p:txBody>
      </p:sp>
      <p:pic>
        <p:nvPicPr>
          <p:cNvPr id="11" name="Picture 10" descr="CalendarBROCHU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50" y="4267200"/>
            <a:ext cx="2536101" cy="148761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FavoritesNew (2)-LinerRemov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78" y="4256739"/>
            <a:ext cx="2545480" cy="151057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InventoryNewBROCHUR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6" y="4254205"/>
            <a:ext cx="2513600" cy="150324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2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</a:t>
            </a:r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78" y="1221477"/>
            <a:ext cx="8607777" cy="4881996"/>
          </a:xfrm>
        </p:spPr>
        <p:txBody>
          <a:bodyPr numCol="1"/>
          <a:lstStyle/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FF7829"/>
                </a:solidFill>
              </a:rPr>
              <a:t>Multi</a:t>
            </a:r>
            <a:r>
              <a:rPr lang="en-US" sz="2800" b="1" u="sng" dirty="0">
                <a:solidFill>
                  <a:srgbClr val="FF7829"/>
                </a:solidFill>
              </a:rPr>
              <a:t>-Drop Technology </a:t>
            </a:r>
            <a:endParaRPr lang="en-US" sz="2800" b="1" u="sng" dirty="0" smtClean="0">
              <a:solidFill>
                <a:srgbClr val="FF7829"/>
              </a:solidFill>
            </a:endParaRPr>
          </a:p>
          <a:p>
            <a:endParaRPr lang="en-US" sz="1800" dirty="0"/>
          </a:p>
          <a:p>
            <a:r>
              <a:rPr lang="en-US" sz="1800" dirty="0" smtClean="0"/>
              <a:t>Multiple </a:t>
            </a:r>
            <a:r>
              <a:rPr lang="en-US" sz="1800" dirty="0"/>
              <a:t>probes </a:t>
            </a:r>
            <a:r>
              <a:rPr lang="en-US" sz="1800" dirty="0" smtClean="0"/>
              <a:t>and sensors</a:t>
            </a:r>
            <a:br>
              <a:rPr lang="en-US" sz="1800" dirty="0" smtClean="0"/>
            </a:br>
            <a:r>
              <a:rPr lang="en-US" sz="1800" spc="-80" dirty="0" smtClean="0"/>
              <a:t>can </a:t>
            </a:r>
            <a:r>
              <a:rPr lang="en-US" sz="1800" spc="-80" dirty="0"/>
              <a:t>be run </a:t>
            </a:r>
            <a:r>
              <a:rPr lang="en-US" sz="1800" spc="-80" dirty="0" smtClean="0"/>
              <a:t>back  to the gauge </a:t>
            </a:r>
            <a:r>
              <a:rPr lang="en-US" sz="1800" spc="-80" dirty="0"/>
              <a:t>on </a:t>
            </a:r>
            <a:r>
              <a:rPr lang="en-US" sz="1800" spc="-80" dirty="0" smtClean="0"/>
              <a:t>wire</a:t>
            </a:r>
          </a:p>
          <a:p>
            <a:endParaRPr lang="en-US" sz="1800" dirty="0"/>
          </a:p>
          <a:p>
            <a:r>
              <a:rPr lang="en-US" sz="1800" dirty="0" smtClean="0"/>
              <a:t>Reduces </a:t>
            </a:r>
            <a:r>
              <a:rPr lang="en-US" sz="1800" dirty="0"/>
              <a:t>amount of wiring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needed </a:t>
            </a:r>
            <a:r>
              <a:rPr lang="en-US" sz="1800" dirty="0"/>
              <a:t>for </a:t>
            </a:r>
            <a:r>
              <a:rPr lang="en-US" sz="1800" dirty="0" smtClean="0"/>
              <a:t>a significant savings</a:t>
            </a:r>
            <a:br>
              <a:rPr lang="en-US" sz="1800" dirty="0" smtClean="0"/>
            </a:br>
            <a:r>
              <a:rPr lang="en-US" sz="1800" dirty="0" smtClean="0"/>
              <a:t>on </a:t>
            </a:r>
            <a:r>
              <a:rPr lang="en-US" sz="1800" dirty="0"/>
              <a:t>wire </a:t>
            </a:r>
            <a:r>
              <a:rPr lang="en-US" sz="1800" dirty="0" smtClean="0"/>
              <a:t>expenses </a:t>
            </a:r>
          </a:p>
          <a:p>
            <a:endParaRPr lang="en-US" sz="1800" dirty="0"/>
          </a:p>
          <a:p>
            <a:r>
              <a:rPr lang="en-US" sz="1800" dirty="0" smtClean="0"/>
              <a:t>Less wiring makes for a less </a:t>
            </a:r>
            <a:br>
              <a:rPr lang="en-US" sz="1800" dirty="0" smtClean="0"/>
            </a:br>
            <a:r>
              <a:rPr lang="en-US" sz="1800" dirty="0" smtClean="0"/>
              <a:t>labor intensive installation</a:t>
            </a:r>
          </a:p>
          <a:p>
            <a:endParaRPr lang="en-US" sz="1800" dirty="0"/>
          </a:p>
          <a:p>
            <a:r>
              <a:rPr lang="en-US" sz="1800" dirty="0" smtClean="0"/>
              <a:t>Decreases </a:t>
            </a:r>
            <a:r>
              <a:rPr lang="en-US" sz="1800" dirty="0"/>
              <a:t>site </a:t>
            </a:r>
            <a:r>
              <a:rPr lang="en-US" sz="1800" dirty="0" smtClean="0"/>
              <a:t>downtime</a:t>
            </a:r>
            <a:br>
              <a:rPr lang="en-US" sz="1800" dirty="0" smtClean="0"/>
            </a:br>
            <a:r>
              <a:rPr lang="en-US" sz="1800" dirty="0" smtClean="0"/>
              <a:t>needed </a:t>
            </a:r>
            <a:r>
              <a:rPr lang="en-US" sz="1800" dirty="0"/>
              <a:t>for </a:t>
            </a:r>
            <a:r>
              <a:rPr lang="en-US" sz="1800" dirty="0" smtClean="0"/>
              <a:t>gauge</a:t>
            </a:r>
            <a:br>
              <a:rPr lang="en-US" sz="1800" dirty="0" smtClean="0"/>
            </a:br>
            <a:r>
              <a:rPr lang="en-US" sz="1800" dirty="0" smtClean="0"/>
              <a:t>installation </a:t>
            </a:r>
            <a:r>
              <a:rPr lang="en-US" sz="1800" dirty="0"/>
              <a:t>or </a:t>
            </a:r>
            <a:r>
              <a:rPr lang="en-US" sz="1800" dirty="0" smtClean="0"/>
              <a:t>maintenance</a:t>
            </a:r>
            <a:endParaRPr lang="en-US" sz="1800" dirty="0"/>
          </a:p>
        </p:txBody>
      </p:sp>
      <p:pic>
        <p:nvPicPr>
          <p:cNvPr id="4" name="Picture 3" descr="3-Tank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2148037"/>
            <a:ext cx="5094316" cy="37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09" y="2068370"/>
            <a:ext cx="2066635" cy="1984086"/>
          </a:xfrm>
          <a:prstGeom prst="rect">
            <a:avLst/>
          </a:prstGeom>
        </p:spPr>
        <p:txBody>
          <a:bodyPr numCol="1" spcCol="274320"/>
          <a:lstStyle/>
          <a:p>
            <a:r>
              <a:rPr lang="en-US" sz="1800" dirty="0" smtClean="0"/>
              <a:t>Access </a:t>
            </a:r>
            <a:r>
              <a:rPr lang="en-US" sz="1800" dirty="0"/>
              <a:t>data </a:t>
            </a:r>
            <a:r>
              <a:rPr lang="en-US" sz="1800" dirty="0" smtClean="0"/>
              <a:t>and </a:t>
            </a:r>
            <a:r>
              <a:rPr lang="en-US" sz="1800" dirty="0"/>
              <a:t>interact with the </a:t>
            </a:r>
            <a:r>
              <a:rPr lang="en-US" sz="1800" dirty="0" smtClean="0"/>
              <a:t>gauge, </a:t>
            </a:r>
            <a:r>
              <a:rPr lang="en-US" sz="1800" dirty="0"/>
              <a:t>from </a:t>
            </a:r>
            <a:r>
              <a:rPr lang="en-US" sz="1800" dirty="0" smtClean="0"/>
              <a:t>anywhere, </a:t>
            </a:r>
            <a:r>
              <a:rPr lang="en-US" sz="1800" dirty="0"/>
              <a:t>on most </a:t>
            </a:r>
            <a:r>
              <a:rPr lang="en-US" sz="1800" dirty="0" smtClean="0"/>
              <a:t>devices</a:t>
            </a:r>
            <a:endParaRPr lang="en-US" sz="1800" dirty="0"/>
          </a:p>
        </p:txBody>
      </p:sp>
      <p:pic>
        <p:nvPicPr>
          <p:cNvPr id="5" name="Picture 4" descr="Remote_Accessibility_Nano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2" y="2786083"/>
            <a:ext cx="7477708" cy="4361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5637" y="1222463"/>
            <a:ext cx="3232727" cy="51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7829"/>
                </a:solidFill>
                <a:latin typeface="Calibri"/>
                <a:cs typeface="Calibri"/>
              </a:rPr>
              <a:t>Remote Accessibility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65219" y="2068370"/>
            <a:ext cx="2154381" cy="6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Facilitate remote </a:t>
            </a:r>
            <a:br>
              <a:rPr lang="en-US" sz="1800" b="0" dirty="0" smtClean="0"/>
            </a:br>
            <a:r>
              <a:rPr lang="en-US" sz="1800" b="0" dirty="0" smtClean="0"/>
              <a:t>training programs and processes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47555" y="2068370"/>
            <a:ext cx="2540925" cy="14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Remote Support technicians can troubleshoot problems in real time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12280" y="2068370"/>
            <a:ext cx="2321560" cy="125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spcCol="274320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302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658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 smtClean="0"/>
              <a:t>Software updates and upgrades can</a:t>
            </a:r>
            <a:br>
              <a:rPr lang="en-US" sz="1800" b="0" dirty="0" smtClean="0"/>
            </a:br>
            <a:r>
              <a:rPr lang="en-US" sz="1800" b="0" dirty="0" smtClean="0"/>
              <a:t>be implemented remotely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5852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Specifications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350" y="1215894"/>
            <a:ext cx="4380923" cy="5296666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7829"/>
                </a:solidFill>
              </a:rPr>
              <a:t>Small Equipment </a:t>
            </a:r>
            <a:r>
              <a:rPr lang="en-US" sz="2800" b="1" u="sng" dirty="0" smtClean="0">
                <a:solidFill>
                  <a:srgbClr val="FF7829"/>
                </a:solidFill>
              </a:rPr>
              <a:t>Footprint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  <a:p>
            <a:r>
              <a:rPr lang="en-US" sz="1800" dirty="0" smtClean="0"/>
              <a:t>Console’s small </a:t>
            </a:r>
            <a:r>
              <a:rPr lang="en-US" sz="1800" dirty="0"/>
              <a:t>profile makes it ideal for tight </a:t>
            </a:r>
            <a:r>
              <a:rPr lang="en-US" sz="1800" dirty="0" smtClean="0"/>
              <a:t>spaces</a:t>
            </a:r>
            <a:br>
              <a:rPr lang="en-US" sz="1800" dirty="0" smtClean="0"/>
            </a:br>
            <a:endParaRPr lang="en-US" sz="1800" dirty="0"/>
          </a:p>
          <a:p>
            <a:r>
              <a:rPr lang="en-US" sz="1800" dirty="0" smtClean="0"/>
              <a:t>Provides the flexibility to be placed where ever is most convenient for access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Accommodates </a:t>
            </a:r>
            <a:r>
              <a:rPr lang="en-US" sz="1800" dirty="0"/>
              <a:t>12 probes and 24 </a:t>
            </a:r>
            <a:r>
              <a:rPr lang="en-US" sz="1800" dirty="0" smtClean="0"/>
              <a:t>sensors making the small gauge capable of monitoring larger sites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Despite it’s small footprint, the gauge boasts a user-friendly 18cm (7”) touchscreen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IMG_2832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444"/>
            <a:ext cx="3941704" cy="59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Env Sales Mtg F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8E2FF"/>
      </a:accent1>
      <a:accent2>
        <a:srgbClr val="006699"/>
      </a:accent2>
      <a:accent3>
        <a:srgbClr val="FFFFFF"/>
      </a:accent3>
      <a:accent4>
        <a:srgbClr val="000000"/>
      </a:accent4>
      <a:accent5>
        <a:srgbClr val="D1EEFF"/>
      </a:accent5>
      <a:accent6>
        <a:srgbClr val="005C8A"/>
      </a:accent6>
      <a:hlink>
        <a:srgbClr val="66CCFF"/>
      </a:hlink>
      <a:folHlink>
        <a:srgbClr val="FF8000"/>
      </a:folHlink>
    </a:clrScheme>
    <a:fontScheme name="Env Sales Mtg F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Env Sales Mtg 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dh004:Andy Working Files:5961 Corp Powerpoint Updates:04 Working files:Env Sales Mtg F.pot</Template>
  <TotalTime>18417</TotalTime>
  <Words>344</Words>
  <Application>Microsoft Macintosh PowerPoint</Application>
  <PresentationFormat>Letter Paper (8.5x11 in)</PresentationFormat>
  <Paragraphs>135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Env Sales Mtg F</vt:lpstr>
      <vt:lpstr>Office Theme</vt:lpstr>
      <vt:lpstr>OPW’s SiteSentinel® Nano®  Overview, Features and Benefits </vt:lpstr>
      <vt:lpstr>Product Introduction</vt:lpstr>
      <vt:lpstr>Key Benefits </vt:lpstr>
      <vt:lpstr>Key Benefits </vt:lpstr>
      <vt:lpstr>Key Benefits </vt:lpstr>
      <vt:lpstr>Features and Specifications </vt:lpstr>
      <vt:lpstr>Features and Specifications</vt:lpstr>
      <vt:lpstr>Features and Specifications </vt:lpstr>
      <vt:lpstr>Features and Specifications </vt:lpstr>
      <vt:lpstr>Features and Specifications </vt:lpstr>
      <vt:lpstr>Q &amp; A</vt:lpstr>
      <vt:lpstr>CONCLUSION 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The Way In Fluid Handling Solutions Worldwide</dc:title>
  <dc:creator>Keith Moye</dc:creator>
  <cp:lastModifiedBy>Colton Stombaugh</cp:lastModifiedBy>
  <cp:revision>637</cp:revision>
  <cp:lastPrinted>2014-07-29T13:54:55Z</cp:lastPrinted>
  <dcterms:created xsi:type="dcterms:W3CDTF">2011-12-22T18:46:02Z</dcterms:created>
  <dcterms:modified xsi:type="dcterms:W3CDTF">2014-09-09T15:13:08Z</dcterms:modified>
</cp:coreProperties>
</file>