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841" r:id="rId2"/>
  </p:sldMasterIdLst>
  <p:notesMasterIdLst>
    <p:notesMasterId r:id="rId15"/>
  </p:notesMasterIdLst>
  <p:handoutMasterIdLst>
    <p:handoutMasterId r:id="rId16"/>
  </p:handoutMasterIdLst>
  <p:sldIdLst>
    <p:sldId id="394" r:id="rId3"/>
    <p:sldId id="395" r:id="rId4"/>
    <p:sldId id="396" r:id="rId5"/>
    <p:sldId id="397" r:id="rId6"/>
    <p:sldId id="398" r:id="rId7"/>
    <p:sldId id="399" r:id="rId8"/>
    <p:sldId id="400" r:id="rId9"/>
    <p:sldId id="401" r:id="rId10"/>
    <p:sldId id="402" r:id="rId11"/>
    <p:sldId id="403" r:id="rId12"/>
    <p:sldId id="404" r:id="rId13"/>
    <p:sldId id="405" r:id="rId14"/>
  </p:sldIdLst>
  <p:sldSz cx="9144000" cy="6858000" type="letter"/>
  <p:notesSz cx="6858000" cy="9144000"/>
  <p:custDataLst>
    <p:tags r:id="rId18"/>
  </p:custDataLst>
  <p:defaultTextStyle>
    <a:defPPr>
      <a:defRPr lang="en-US"/>
    </a:defPPr>
    <a:lvl1pPr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4319">
          <p15:clr>
            <a:srgbClr val="A4A3A4"/>
          </p15:clr>
        </p15:guide>
        <p15:guide id="2" pos="560">
          <p15:clr>
            <a:srgbClr val="A4A3A4"/>
          </p15:clr>
        </p15:guide>
        <p15:guide id="3" pos="2720">
          <p15:clr>
            <a:srgbClr val="A4A3A4"/>
          </p15:clr>
        </p15:guide>
        <p15:guide id="4" pos="247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ton Stombaugh"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29"/>
    <a:srgbClr val="3626DE"/>
    <a:srgbClr val="005088"/>
    <a:srgbClr val="CA0000"/>
    <a:srgbClr val="FFD167"/>
    <a:srgbClr val="17233A"/>
    <a:srgbClr val="273B71"/>
    <a:srgbClr val="45D60A"/>
    <a:srgbClr val="38B02C"/>
    <a:srgbClr val="9D2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7" autoAdjust="0"/>
    <p:restoredTop sz="98297" autoAdjust="0"/>
  </p:normalViewPr>
  <p:slideViewPr>
    <p:cSldViewPr snapToGrid="0">
      <p:cViewPr>
        <p:scale>
          <a:sx n="130" d="100"/>
          <a:sy n="130" d="100"/>
        </p:scale>
        <p:origin x="-2696" y="-176"/>
      </p:cViewPr>
      <p:guideLst>
        <p:guide orient="horz" pos="4239"/>
        <p:guide pos="560"/>
        <p:guide pos="2720"/>
        <p:guide pos="2472"/>
      </p:guideLst>
    </p:cSldViewPr>
  </p:slideViewPr>
  <p:outlineViewPr>
    <p:cViewPr>
      <p:scale>
        <a:sx n="100" d="100"/>
        <a:sy n="100" d="100"/>
      </p:scale>
      <p:origin x="0" y="147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53" d="100"/>
          <a:sy n="153" d="100"/>
        </p:scale>
        <p:origin x="-51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tags" Target="tags/tag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dirty="0"/>
          </a:p>
        </p:txBody>
      </p:sp>
      <p:sp>
        <p:nvSpPr>
          <p:cNvPr id="450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dirty="0"/>
          </a:p>
        </p:txBody>
      </p:sp>
      <p:sp>
        <p:nvSpPr>
          <p:cNvPr id="450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dirty="0"/>
          </a:p>
        </p:txBody>
      </p:sp>
      <p:sp>
        <p:nvSpPr>
          <p:cNvPr id="450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0B01986F-148E-3D4F-93DC-85042F3390CD}" type="slidenum">
              <a:rPr lang="en-US"/>
              <a:pPr>
                <a:defRPr/>
              </a:pPr>
              <a:t>‹#›</a:t>
            </a:fld>
            <a:endParaRPr lang="en-US" dirty="0"/>
          </a:p>
        </p:txBody>
      </p:sp>
    </p:spTree>
    <p:extLst>
      <p:ext uri="{BB962C8B-B14F-4D97-AF65-F5344CB8AC3E}">
        <p14:creationId xmlns:p14="http://schemas.microsoft.com/office/powerpoint/2010/main" val="3735122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jpeg"/><Relationship Id="rId3" Type="http://schemas.openxmlformats.org/officeDocument/2006/relationships/image" Target="../media/image6.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dirty="0"/>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dirty="0"/>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AE429099-F7C9-A64B-AA74-6060CED916F2}" type="slidenum">
              <a:rPr lang="en-US"/>
              <a:pPr>
                <a:defRPr/>
              </a:pPr>
              <a:t>‹#›</a:t>
            </a:fld>
            <a:endParaRPr lang="en-US" dirty="0"/>
          </a:p>
        </p:txBody>
      </p:sp>
      <p:pic>
        <p:nvPicPr>
          <p:cNvPr id="8" name="Picture 4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94492" y="2397125"/>
            <a:ext cx="790676" cy="690733"/>
          </a:xfrm>
          <a:prstGeom prst="roundRect">
            <a:avLst>
              <a:gd name="adj" fmla="val 5484"/>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578170" y="3256644"/>
            <a:ext cx="1921133" cy="2642506"/>
            <a:chOff x="2578170" y="2608944"/>
            <a:chExt cx="2031930" cy="2794906"/>
          </a:xfrm>
        </p:grpSpPr>
        <p:pic>
          <p:nvPicPr>
            <p:cNvPr id="10"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25366" t="-318" r="50130" b="318"/>
            <a:stretch/>
          </p:blipFill>
          <p:spPr bwMode="auto">
            <a:xfrm>
              <a:off x="2578170" y="2608944"/>
              <a:ext cx="1822239" cy="223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2590800" y="4895850"/>
              <a:ext cx="2019300" cy="5080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defRPr/>
              </a:pPr>
              <a:r>
                <a:rPr lang="en-US" sz="1400" dirty="0" smtClean="0">
                  <a:solidFill>
                    <a:srgbClr val="005088"/>
                  </a:solidFill>
                  <a:latin typeface="Arial" charset="0"/>
                </a:rPr>
                <a:t>Engineered Systems</a:t>
              </a:r>
            </a:p>
          </p:txBody>
        </p:sp>
      </p:grpSp>
    </p:spTree>
    <p:extLst>
      <p:ext uri="{BB962C8B-B14F-4D97-AF65-F5344CB8AC3E}">
        <p14:creationId xmlns:p14="http://schemas.microsoft.com/office/powerpoint/2010/main" val="1397688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descr="opwpres1_ITouch_Cover_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6174"/>
          </a:xfrm>
          <a:prstGeom prst="rect">
            <a:avLst/>
          </a:prstGeom>
        </p:spPr>
      </p:pic>
      <p:sp>
        <p:nvSpPr>
          <p:cNvPr id="5" name="Rectangle 10"/>
          <p:cNvSpPr>
            <a:spLocks noChangeArrowheads="1"/>
          </p:cNvSpPr>
          <p:nvPr userDrawn="1"/>
        </p:nvSpPr>
        <p:spPr bwMode="auto">
          <a:xfrm>
            <a:off x="8356600" y="6464300"/>
            <a:ext cx="692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0BAA300E-B50B-D149-9D47-B2EE8349D4A6}" type="slidenum">
              <a:rPr lang="en-US" sz="1200">
                <a:solidFill>
                  <a:schemeClr val="bg1"/>
                </a:solidFill>
                <a:latin typeface="Arial" charset="0"/>
              </a:rPr>
              <a:pPr algn="r" eaLnBrk="0" hangingPunct="0"/>
              <a:t>‹#›</a:t>
            </a:fld>
            <a:endParaRPr lang="en-US" sz="1200" dirty="0">
              <a:solidFill>
                <a:schemeClr val="bg1"/>
              </a:solidFill>
              <a:latin typeface="Arial" charset="0"/>
            </a:endParaRPr>
          </a:p>
        </p:txBody>
      </p:sp>
      <p:sp>
        <p:nvSpPr>
          <p:cNvPr id="1026" name="Rectangle 2"/>
          <p:cNvSpPr>
            <a:spLocks noGrp="1" noChangeArrowheads="1"/>
          </p:cNvSpPr>
          <p:nvPr>
            <p:ph type="ctrTitle" hasCustomPrompt="1"/>
          </p:nvPr>
        </p:nvSpPr>
        <p:spPr>
          <a:xfrm>
            <a:off x="4419600" y="4056743"/>
            <a:ext cx="4724400" cy="1567543"/>
          </a:xfrm>
        </p:spPr>
        <p:txBody>
          <a:bodyPr/>
          <a:lstStyle>
            <a:lvl1pPr>
              <a:defRPr sz="3200" baseline="0">
                <a:solidFill>
                  <a:schemeClr val="tx1"/>
                </a:solidFill>
              </a:defRPr>
            </a:lvl1pPr>
          </a:lstStyle>
          <a:p>
            <a:r>
              <a:rPr lang="en-US" dirty="0"/>
              <a:t>Click to </a:t>
            </a:r>
            <a:r>
              <a:rPr lang="en-US" dirty="0" smtClean="0"/>
              <a:t>it </a:t>
            </a:r>
            <a:r>
              <a:rPr lang="en-US" dirty="0"/>
              <a:t>Master title style</a:t>
            </a:r>
          </a:p>
        </p:txBody>
      </p:sp>
      <p:sp>
        <p:nvSpPr>
          <p:cNvPr id="1027" name="Rectangle 3"/>
          <p:cNvSpPr>
            <a:spLocks noGrp="1" noChangeArrowheads="1"/>
          </p:cNvSpPr>
          <p:nvPr>
            <p:ph type="subTitle" idx="1"/>
          </p:nvPr>
        </p:nvSpPr>
        <p:spPr>
          <a:xfrm>
            <a:off x="4419600" y="5762175"/>
            <a:ext cx="4724400" cy="515257"/>
          </a:xfrm>
        </p:spPr>
        <p:txBody>
          <a:bodyPr/>
          <a:lstStyle>
            <a:lvl1pPr marL="0" indent="0" algn="ctr">
              <a:buFont typeface="Wingdings" pitchFamily="1" charset="2"/>
              <a:buNone/>
              <a:defRPr sz="1800">
                <a:solidFill>
                  <a:srgbClr val="000000"/>
                </a:solidFill>
              </a:defRPr>
            </a:lvl1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4426857" y="6465960"/>
            <a:ext cx="4604087" cy="245085"/>
          </a:xfrm>
          <a:prstGeom prst="rect">
            <a:avLst/>
          </a:prstGeom>
        </p:spPr>
      </p:pic>
    </p:spTree>
    <p:extLst>
      <p:ext uri="{BB962C8B-B14F-4D97-AF65-F5344CB8AC3E}">
        <p14:creationId xmlns:p14="http://schemas.microsoft.com/office/powerpoint/2010/main" val="10375736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6846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93750"/>
            <a:ext cx="1943100" cy="5302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93750"/>
            <a:ext cx="5676900" cy="5302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3208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C6CC61-1959-6243-B0D5-93BF757A66D0}" type="datetime1">
              <a:rPr lang="en-US"/>
              <a:pPr>
                <a:defRPr/>
              </a:pPr>
              <a:t>8/25/14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B289B43-A018-7245-8D67-C9416439538C}" type="slidenum">
              <a:rPr lang="en-US"/>
              <a:pPr>
                <a:defRPr/>
              </a:pPr>
              <a:t>‹#›</a:t>
            </a:fld>
            <a:endParaRPr lang="en-US" dirty="0"/>
          </a:p>
        </p:txBody>
      </p:sp>
    </p:spTree>
    <p:extLst>
      <p:ext uri="{BB962C8B-B14F-4D97-AF65-F5344CB8AC3E}">
        <p14:creationId xmlns:p14="http://schemas.microsoft.com/office/powerpoint/2010/main" val="1166579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EECD9E-8820-4744-8A7A-0088E94062D0}" type="datetime1">
              <a:rPr lang="en-US"/>
              <a:pPr>
                <a:defRPr/>
              </a:pPr>
              <a:t>8/25/14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1CFE1EA-8DD7-B141-94A7-F32ED0049005}" type="slidenum">
              <a:rPr lang="en-US"/>
              <a:pPr>
                <a:defRPr/>
              </a:pPr>
              <a:t>‹#›</a:t>
            </a:fld>
            <a:endParaRPr lang="en-US" dirty="0"/>
          </a:p>
        </p:txBody>
      </p:sp>
    </p:spTree>
    <p:extLst>
      <p:ext uri="{BB962C8B-B14F-4D97-AF65-F5344CB8AC3E}">
        <p14:creationId xmlns:p14="http://schemas.microsoft.com/office/powerpoint/2010/main" val="41196944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27CB0F-77FB-B84F-90E0-0454E5E69345}" type="datetime1">
              <a:rPr lang="en-US"/>
              <a:pPr>
                <a:defRPr/>
              </a:pPr>
              <a:t>8/25/14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9A081D9-8C76-9142-8A02-0C6A5C0191D0}" type="slidenum">
              <a:rPr lang="en-US"/>
              <a:pPr>
                <a:defRPr/>
              </a:pPr>
              <a:t>‹#›</a:t>
            </a:fld>
            <a:endParaRPr lang="en-US" dirty="0"/>
          </a:p>
        </p:txBody>
      </p:sp>
    </p:spTree>
    <p:extLst>
      <p:ext uri="{BB962C8B-B14F-4D97-AF65-F5344CB8AC3E}">
        <p14:creationId xmlns:p14="http://schemas.microsoft.com/office/powerpoint/2010/main" val="25841874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67E152-4FC0-E94B-98FB-CA69BA9409DA}" type="datetime1">
              <a:rPr lang="en-US"/>
              <a:pPr>
                <a:defRPr/>
              </a:pPr>
              <a:t>8/25/14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E30B1-F2A5-5A4C-A827-143633A31FCF}" type="slidenum">
              <a:rPr lang="en-US"/>
              <a:pPr>
                <a:defRPr/>
              </a:pPr>
              <a:t>‹#›</a:t>
            </a:fld>
            <a:endParaRPr lang="en-US" dirty="0"/>
          </a:p>
        </p:txBody>
      </p:sp>
    </p:spTree>
    <p:extLst>
      <p:ext uri="{BB962C8B-B14F-4D97-AF65-F5344CB8AC3E}">
        <p14:creationId xmlns:p14="http://schemas.microsoft.com/office/powerpoint/2010/main" val="34529231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C3BEB2-9528-D641-AFDE-57F1E727DDF5}" type="datetime1">
              <a:rPr lang="en-US"/>
              <a:pPr>
                <a:defRPr/>
              </a:pPr>
              <a:t>8/25/14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009B9D8-9FB0-544D-8344-FB89C91DF1F1}" type="slidenum">
              <a:rPr lang="en-US"/>
              <a:pPr>
                <a:defRPr/>
              </a:pPr>
              <a:t>‹#›</a:t>
            </a:fld>
            <a:endParaRPr lang="en-US" dirty="0"/>
          </a:p>
        </p:txBody>
      </p:sp>
    </p:spTree>
    <p:extLst>
      <p:ext uri="{BB962C8B-B14F-4D97-AF65-F5344CB8AC3E}">
        <p14:creationId xmlns:p14="http://schemas.microsoft.com/office/powerpoint/2010/main" val="41273651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4CCC7A-A8DC-A745-A5A2-E8A051B42203}" type="datetime1">
              <a:rPr lang="en-US"/>
              <a:pPr>
                <a:defRPr/>
              </a:pPr>
              <a:t>8/25/14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8125715-B38D-4E4E-A2B6-F436C1E9F053}" type="slidenum">
              <a:rPr lang="en-US"/>
              <a:pPr>
                <a:defRPr/>
              </a:pPr>
              <a:t>‹#›</a:t>
            </a:fld>
            <a:endParaRPr lang="en-US" dirty="0"/>
          </a:p>
        </p:txBody>
      </p:sp>
    </p:spTree>
    <p:extLst>
      <p:ext uri="{BB962C8B-B14F-4D97-AF65-F5344CB8AC3E}">
        <p14:creationId xmlns:p14="http://schemas.microsoft.com/office/powerpoint/2010/main" val="4907170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465D26-C9DB-7E4D-AFD7-C8D9CD1CEF02}" type="datetime1">
              <a:rPr lang="en-US"/>
              <a:pPr>
                <a:defRPr/>
              </a:pPr>
              <a:t>8/25/14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AD06C2E-FE44-0940-A988-757F9E1BD38A}" type="slidenum">
              <a:rPr lang="en-US"/>
              <a:pPr>
                <a:defRPr/>
              </a:pPr>
              <a:t>‹#›</a:t>
            </a:fld>
            <a:endParaRPr lang="en-US" dirty="0"/>
          </a:p>
        </p:txBody>
      </p:sp>
    </p:spTree>
    <p:extLst>
      <p:ext uri="{BB962C8B-B14F-4D97-AF65-F5344CB8AC3E}">
        <p14:creationId xmlns:p14="http://schemas.microsoft.com/office/powerpoint/2010/main" val="17815308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2010CC-619C-504B-A608-26C193C1A4F8}" type="datetime1">
              <a:rPr lang="en-US"/>
              <a:pPr>
                <a:defRPr/>
              </a:pPr>
              <a:t>8/25/14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971E201-AA62-A94E-AEA9-0B450A0BCEF8}" type="slidenum">
              <a:rPr lang="en-US"/>
              <a:pPr>
                <a:defRPr/>
              </a:pPr>
              <a:t>‹#›</a:t>
            </a:fld>
            <a:endParaRPr lang="en-US" dirty="0"/>
          </a:p>
        </p:txBody>
      </p:sp>
    </p:spTree>
    <p:extLst>
      <p:ext uri="{BB962C8B-B14F-4D97-AF65-F5344CB8AC3E}">
        <p14:creationId xmlns:p14="http://schemas.microsoft.com/office/powerpoint/2010/main" val="169843560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85" y="711200"/>
            <a:ext cx="8511419" cy="31115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602530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267E77-5FE5-684E-B05E-72EBBB89FDBB}" type="datetime1">
              <a:rPr lang="en-US"/>
              <a:pPr>
                <a:defRPr/>
              </a:pPr>
              <a:t>8/25/14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5F168DF-17E7-4145-9E70-679BF72DEC9E}" type="slidenum">
              <a:rPr lang="en-US"/>
              <a:pPr>
                <a:defRPr/>
              </a:pPr>
              <a:t>‹#›</a:t>
            </a:fld>
            <a:endParaRPr lang="en-US" dirty="0"/>
          </a:p>
        </p:txBody>
      </p:sp>
    </p:spTree>
    <p:extLst>
      <p:ext uri="{BB962C8B-B14F-4D97-AF65-F5344CB8AC3E}">
        <p14:creationId xmlns:p14="http://schemas.microsoft.com/office/powerpoint/2010/main" val="26852564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79DA57-8E05-FD4B-8031-C4BBD9AC947F}" type="datetime1">
              <a:rPr lang="en-US"/>
              <a:pPr>
                <a:defRPr/>
              </a:pPr>
              <a:t>8/25/14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E49F792-2BC4-AE47-8DFB-BD895124BF73}" type="slidenum">
              <a:rPr lang="en-US"/>
              <a:pPr>
                <a:defRPr/>
              </a:pPr>
              <a:t>‹#›</a:t>
            </a:fld>
            <a:endParaRPr lang="en-US" dirty="0"/>
          </a:p>
        </p:txBody>
      </p:sp>
    </p:spTree>
    <p:extLst>
      <p:ext uri="{BB962C8B-B14F-4D97-AF65-F5344CB8AC3E}">
        <p14:creationId xmlns:p14="http://schemas.microsoft.com/office/powerpoint/2010/main" val="30845667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7386C5-0490-A34E-950D-B8CD3EAAF466}" type="datetime1">
              <a:rPr lang="en-US"/>
              <a:pPr>
                <a:defRPr/>
              </a:pPr>
              <a:t>8/25/14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EDAEBD7-B16C-2146-BC42-05F49DA09F3F}" type="slidenum">
              <a:rPr lang="en-US"/>
              <a:pPr>
                <a:defRPr/>
              </a:pPr>
              <a:t>‹#›</a:t>
            </a:fld>
            <a:endParaRPr lang="en-US" dirty="0"/>
          </a:p>
        </p:txBody>
      </p:sp>
    </p:spTree>
    <p:extLst>
      <p:ext uri="{BB962C8B-B14F-4D97-AF65-F5344CB8AC3E}">
        <p14:creationId xmlns:p14="http://schemas.microsoft.com/office/powerpoint/2010/main" val="19186666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1188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562100"/>
            <a:ext cx="37084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9800" y="1562100"/>
            <a:ext cx="37084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314209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23650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46604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355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27789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99255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PW_ppt_slide.ps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1026" name="Rectangle 2"/>
          <p:cNvSpPr>
            <a:spLocks noGrp="1" noChangeArrowheads="1"/>
          </p:cNvSpPr>
          <p:nvPr>
            <p:ph type="title"/>
          </p:nvPr>
        </p:nvSpPr>
        <p:spPr bwMode="auto">
          <a:xfrm>
            <a:off x="76200" y="674915"/>
            <a:ext cx="8991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260350" y="1098550"/>
            <a:ext cx="86550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8"/>
          <p:cNvSpPr>
            <a:spLocks noChangeArrowheads="1"/>
          </p:cNvSpPr>
          <p:nvPr/>
        </p:nvSpPr>
        <p:spPr bwMode="auto">
          <a:xfrm>
            <a:off x="8293100" y="6540500"/>
            <a:ext cx="692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EB2E43E7-3CF5-1442-B03A-52A50099ABBF}" type="slidenum">
              <a:rPr lang="en-US" sz="1200">
                <a:solidFill>
                  <a:srgbClr val="1478AD"/>
                </a:solidFill>
                <a:latin typeface="Arial" charset="0"/>
              </a:rPr>
              <a:pPr algn="r" eaLnBrk="0" hangingPunct="0"/>
              <a:t>‹#›</a:t>
            </a:fld>
            <a:endParaRPr lang="en-US" sz="1200" dirty="0">
              <a:solidFill>
                <a:srgbClr val="1478AD"/>
              </a:solidFill>
              <a:latin typeface="Arial" charset="0"/>
            </a:endParaRPr>
          </a:p>
        </p:txBody>
      </p:sp>
      <p:pic>
        <p:nvPicPr>
          <p:cNvPr id="10" name="Picture 9"/>
          <p:cNvPicPr>
            <a:picLocks noChangeAspect="1"/>
          </p:cNvPicPr>
          <p:nvPr userDrawn="1"/>
        </p:nvPicPr>
        <p:blipFill>
          <a:blip r:embed="rId14"/>
          <a:stretch>
            <a:fillRect/>
          </a:stretch>
        </p:blipFill>
        <p:spPr>
          <a:xfrm>
            <a:off x="3117272" y="270785"/>
            <a:ext cx="4618182" cy="262615"/>
          </a:xfrm>
          <a:prstGeom prst="rect">
            <a:avLst/>
          </a:prstGeom>
        </p:spPr>
      </p:pic>
    </p:spTree>
  </p:cSld>
  <p:clrMap bg1="lt1" tx1="dk1" bg2="lt2" tx2="dk2" accent1="accent1" accent2="accent2" accent3="accent3" accent4="accent4" accent5="accent5" accent6="accent6" hlink="hlink" folHlink="folHlink"/>
  <p:sldLayoutIdLst>
    <p:sldLayoutId id="2147485324"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400">
          <a:solidFill>
            <a:schemeClr val="bg1"/>
          </a:solidFill>
          <a:latin typeface="Calibri"/>
          <a:ea typeface="+mj-ea"/>
          <a:cs typeface="Calibri"/>
        </a:defRPr>
      </a:lvl1pPr>
      <a:lvl2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2pPr>
      <a:lvl3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3pPr>
      <a:lvl4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4pPr>
      <a:lvl5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5pPr>
      <a:lvl6pPr marL="457200" algn="ctr" rtl="0" eaLnBrk="0" fontAlgn="base" hangingPunct="0">
        <a:spcBef>
          <a:spcPct val="0"/>
        </a:spcBef>
        <a:spcAft>
          <a:spcPct val="0"/>
        </a:spcAft>
        <a:defRPr sz="1600" b="1">
          <a:solidFill>
            <a:schemeClr val="bg1"/>
          </a:solidFill>
          <a:latin typeface="Arial" charset="0"/>
          <a:ea typeface="ＭＳ Ｐゴシック" pitchFamily="1" charset="-128"/>
        </a:defRPr>
      </a:lvl6pPr>
      <a:lvl7pPr marL="914400" algn="ctr" rtl="0" eaLnBrk="0" fontAlgn="base" hangingPunct="0">
        <a:spcBef>
          <a:spcPct val="0"/>
        </a:spcBef>
        <a:spcAft>
          <a:spcPct val="0"/>
        </a:spcAft>
        <a:defRPr sz="1600" b="1">
          <a:solidFill>
            <a:schemeClr val="bg1"/>
          </a:solidFill>
          <a:latin typeface="Arial" charset="0"/>
          <a:ea typeface="ＭＳ Ｐゴシック" pitchFamily="1" charset="-128"/>
        </a:defRPr>
      </a:lvl7pPr>
      <a:lvl8pPr marL="1371600" algn="ctr" rtl="0" eaLnBrk="0" fontAlgn="base" hangingPunct="0">
        <a:spcBef>
          <a:spcPct val="0"/>
        </a:spcBef>
        <a:spcAft>
          <a:spcPct val="0"/>
        </a:spcAft>
        <a:defRPr sz="1600" b="1">
          <a:solidFill>
            <a:schemeClr val="bg1"/>
          </a:solidFill>
          <a:latin typeface="Arial" charset="0"/>
          <a:ea typeface="ＭＳ Ｐゴシック" pitchFamily="1" charset="-128"/>
        </a:defRPr>
      </a:lvl8pPr>
      <a:lvl9pPr marL="1828800" algn="ctr" rtl="0" eaLnBrk="0" fontAlgn="base" hangingPunct="0">
        <a:spcBef>
          <a:spcPct val="0"/>
        </a:spcBef>
        <a:spcAft>
          <a:spcPct val="0"/>
        </a:spcAft>
        <a:defRPr sz="1600" b="1">
          <a:solidFill>
            <a:schemeClr val="bg1"/>
          </a:solidFill>
          <a:latin typeface="Arial" charset="0"/>
          <a:ea typeface="ＭＳ Ｐゴシック" pitchFamily="1" charset="-128"/>
        </a:defRPr>
      </a:lvl9pPr>
    </p:titleStyle>
    <p:bodyStyle>
      <a:lvl1pPr marL="285750" indent="-285750" algn="l" rtl="0" eaLnBrk="0" fontAlgn="base" hangingPunct="0">
        <a:spcBef>
          <a:spcPct val="20000"/>
        </a:spcBef>
        <a:spcAft>
          <a:spcPct val="0"/>
        </a:spcAft>
        <a:buClr>
          <a:srgbClr val="FF8000"/>
        </a:buClr>
        <a:buFont typeface="Wingdings" charset="0"/>
        <a:buChar char="§"/>
        <a:defRPr sz="2400">
          <a:solidFill>
            <a:schemeClr val="tx1"/>
          </a:solidFill>
          <a:latin typeface="Calibri"/>
          <a:ea typeface="+mn-ea"/>
          <a:cs typeface="Calibri"/>
        </a:defRPr>
      </a:lvl1pPr>
      <a:lvl2pPr marL="630238" indent="-230188" algn="l" rtl="0" eaLnBrk="0" fontAlgn="base" hangingPunct="0">
        <a:spcBef>
          <a:spcPct val="20000"/>
        </a:spcBef>
        <a:spcAft>
          <a:spcPct val="0"/>
        </a:spcAft>
        <a:buClr>
          <a:srgbClr val="FF8000"/>
        </a:buClr>
        <a:buFont typeface="Times" charset="0"/>
        <a:buChar char="•"/>
        <a:defRPr sz="2000">
          <a:solidFill>
            <a:schemeClr val="tx1"/>
          </a:solidFill>
          <a:latin typeface="Calibri"/>
          <a:ea typeface="+mn-ea"/>
          <a:cs typeface="Calibri"/>
        </a:defRPr>
      </a:lvl2pPr>
      <a:lvl3pPr marL="9731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3pPr>
      <a:lvl4pPr marL="1316038" indent="-228600" algn="l" rtl="0" eaLnBrk="0" fontAlgn="base" hangingPunct="0">
        <a:spcBef>
          <a:spcPct val="20000"/>
        </a:spcBef>
        <a:spcAft>
          <a:spcPct val="0"/>
        </a:spcAft>
        <a:buClr>
          <a:srgbClr val="FF8000"/>
        </a:buClr>
        <a:buFont typeface="Times" charset="0"/>
        <a:buChar char="•"/>
        <a:defRPr sz="1600">
          <a:solidFill>
            <a:schemeClr val="tx1"/>
          </a:solidFill>
          <a:latin typeface="Calibri"/>
          <a:ea typeface="+mn-ea"/>
          <a:cs typeface="Calibri"/>
        </a:defRPr>
      </a:lvl4pPr>
      <a:lvl5pPr marL="16589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5pPr>
      <a:lvl6pPr marL="2116138" indent="-228600" algn="l" rtl="0" eaLnBrk="0" fontAlgn="base" hangingPunct="0">
        <a:spcBef>
          <a:spcPct val="20000"/>
        </a:spcBef>
        <a:spcAft>
          <a:spcPct val="0"/>
        </a:spcAft>
        <a:buClr>
          <a:srgbClr val="FF8000"/>
        </a:buClr>
        <a:buChar char="-"/>
        <a:defRPr sz="1600">
          <a:solidFill>
            <a:schemeClr val="tx1"/>
          </a:solidFill>
          <a:latin typeface="+mn-lt"/>
          <a:ea typeface="+mn-ea"/>
        </a:defRPr>
      </a:lvl6pPr>
      <a:lvl7pPr marL="2573338" indent="-228600" algn="l" rtl="0" eaLnBrk="0" fontAlgn="base" hangingPunct="0">
        <a:spcBef>
          <a:spcPct val="20000"/>
        </a:spcBef>
        <a:spcAft>
          <a:spcPct val="0"/>
        </a:spcAft>
        <a:buClr>
          <a:srgbClr val="FF8000"/>
        </a:buClr>
        <a:buChar char="-"/>
        <a:defRPr sz="1600">
          <a:solidFill>
            <a:schemeClr val="tx1"/>
          </a:solidFill>
          <a:latin typeface="+mn-lt"/>
          <a:ea typeface="+mn-ea"/>
        </a:defRPr>
      </a:lvl7pPr>
      <a:lvl8pPr marL="3030538" indent="-228600" algn="l" rtl="0" eaLnBrk="0" fontAlgn="base" hangingPunct="0">
        <a:spcBef>
          <a:spcPct val="20000"/>
        </a:spcBef>
        <a:spcAft>
          <a:spcPct val="0"/>
        </a:spcAft>
        <a:buClr>
          <a:srgbClr val="FF8000"/>
        </a:buClr>
        <a:buChar char="-"/>
        <a:defRPr sz="1600">
          <a:solidFill>
            <a:schemeClr val="tx1"/>
          </a:solidFill>
          <a:latin typeface="+mn-lt"/>
          <a:ea typeface="+mn-ea"/>
        </a:defRPr>
      </a:lvl8pPr>
      <a:lvl9pPr marL="3487738" indent="-228600" algn="l" rtl="0" eaLnBrk="0" fontAlgn="base" hangingPunct="0">
        <a:spcBef>
          <a:spcPct val="20000"/>
        </a:spcBef>
        <a:spcAft>
          <a:spcPct val="0"/>
        </a:spcAft>
        <a:buClr>
          <a:srgbClr val="FF8000"/>
        </a:buClr>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defRPr>
            </a:lvl1pPr>
          </a:lstStyle>
          <a:p>
            <a:pPr>
              <a:defRPr/>
            </a:pPr>
            <a:fld id="{EB05CE65-7AED-724A-A196-6DD94AD19D8E}" type="datetime1">
              <a:rPr lang="en-US"/>
              <a:pPr>
                <a:defRPr/>
              </a:pPr>
              <a:t>8/25/14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ea typeface="ＭＳ Ｐゴシック" charset="-128"/>
                <a:cs typeface="ＭＳ Ｐゴシック" charset="-128"/>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pPr>
              <a:defRPr/>
            </a:pPr>
            <a:fld id="{05293C40-6F95-EA4D-8064-55D067892E1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Lst>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4182" y="4056743"/>
            <a:ext cx="4779818" cy="1567543"/>
          </a:xfrm>
        </p:spPr>
        <p:txBody>
          <a:bodyPr/>
          <a:lstStyle/>
          <a:p>
            <a:r>
              <a:rPr lang="en-US" sz="2800" dirty="0"/>
              <a:t>OPW’s SiteSentinel</a:t>
            </a:r>
            <a:r>
              <a:rPr lang="en-US" sz="2800" baseline="30000" dirty="0"/>
              <a:t>®</a:t>
            </a:r>
            <a:r>
              <a:rPr lang="en-US" sz="2800" dirty="0"/>
              <a:t> </a:t>
            </a:r>
            <a:r>
              <a:rPr lang="en-US" sz="2800" dirty="0" smtClean="0"/>
              <a:t>iTouch</a:t>
            </a:r>
            <a:r>
              <a:rPr lang="en-US" sz="2800" baseline="30000" dirty="0" smtClean="0"/>
              <a:t>™</a:t>
            </a:r>
            <a:r>
              <a:rPr lang="en-US" sz="2800" dirty="0" smtClean="0"/>
              <a:t> </a:t>
            </a:r>
            <a:r>
              <a:rPr lang="en-US" sz="2800" dirty="0"/>
              <a:t/>
            </a:r>
            <a:br>
              <a:rPr lang="en-US" sz="2800" dirty="0"/>
            </a:br>
            <a:r>
              <a:rPr lang="en-US" sz="1800" i="1" dirty="0" smtClean="0"/>
              <a:t>Overview, Features and Benefits</a:t>
            </a:r>
            <a:r>
              <a:rPr lang="en-US" sz="1800" i="1" dirty="0"/>
              <a:t/>
            </a:r>
            <a:br>
              <a:rPr lang="en-US" sz="1800" i="1" dirty="0"/>
            </a:br>
            <a:endParaRPr lang="en-US" sz="1800" i="1" dirty="0"/>
          </a:p>
        </p:txBody>
      </p:sp>
      <p:sp>
        <p:nvSpPr>
          <p:cNvPr id="3" name="TextBox 2"/>
          <p:cNvSpPr txBox="1"/>
          <p:nvPr/>
        </p:nvSpPr>
        <p:spPr>
          <a:xfrm>
            <a:off x="4619896" y="4576562"/>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and Specifications </a:t>
            </a:r>
          </a:p>
        </p:txBody>
      </p:sp>
      <p:sp>
        <p:nvSpPr>
          <p:cNvPr id="3" name="Content Placeholder 2"/>
          <p:cNvSpPr>
            <a:spLocks noGrp="1"/>
          </p:cNvSpPr>
          <p:nvPr>
            <p:ph idx="1"/>
          </p:nvPr>
        </p:nvSpPr>
        <p:spPr>
          <a:xfrm>
            <a:off x="152400" y="1237095"/>
            <a:ext cx="8899236" cy="2410345"/>
          </a:xfrm>
        </p:spPr>
        <p:txBody>
          <a:bodyPr numCol="3" spcCol="274320"/>
          <a:lstStyle/>
          <a:p>
            <a:pPr marL="0" indent="0">
              <a:lnSpc>
                <a:spcPct val="90000"/>
              </a:lnSpc>
              <a:buNone/>
            </a:pPr>
            <a:r>
              <a:rPr lang="en-US" sz="1600" b="1" dirty="0" smtClean="0"/>
              <a:t>Dimensions: </a:t>
            </a:r>
            <a:endParaRPr lang="en-US" sz="1600" dirty="0"/>
          </a:p>
          <a:p>
            <a:pPr>
              <a:lnSpc>
                <a:spcPct val="90000"/>
              </a:lnSpc>
            </a:pPr>
            <a:r>
              <a:rPr lang="en-US" sz="1600" dirty="0"/>
              <a:t>9.3” H x 12.3” W x 5.2” D (23.5 cm H x 31.1 cm W x 13.3 cm </a:t>
            </a:r>
            <a:r>
              <a:rPr lang="en-US" sz="1600" dirty="0" smtClean="0"/>
              <a:t>D) </a:t>
            </a:r>
          </a:p>
          <a:p>
            <a:pPr marL="0" indent="0">
              <a:lnSpc>
                <a:spcPct val="90000"/>
              </a:lnSpc>
              <a:buNone/>
            </a:pPr>
            <a:r>
              <a:rPr lang="en-US" sz="1600" b="1" dirty="0"/>
              <a:t/>
            </a:r>
            <a:br>
              <a:rPr lang="en-US" sz="1600" b="1" dirty="0"/>
            </a:br>
            <a:r>
              <a:rPr lang="en-US" sz="1600" b="1" dirty="0" smtClean="0"/>
              <a:t>Console Operating </a:t>
            </a:r>
            <a:r>
              <a:rPr lang="en-US" sz="1600" b="1" dirty="0"/>
              <a:t>Temperature Range: </a:t>
            </a:r>
            <a:endParaRPr lang="en-US" sz="1600" b="1" dirty="0" smtClean="0"/>
          </a:p>
          <a:p>
            <a:pPr>
              <a:lnSpc>
                <a:spcPct val="90000"/>
              </a:lnSpc>
            </a:pPr>
            <a:r>
              <a:rPr lang="en-US" sz="1600" spc="-150" dirty="0"/>
              <a:t>1 4 </a:t>
            </a:r>
            <a:r>
              <a:rPr lang="en-US" sz="1600" dirty="0"/>
              <a:t>°</a:t>
            </a:r>
            <a:r>
              <a:rPr lang="en-US" sz="1600" spc="-150" dirty="0"/>
              <a:t>F  t o  1 2 2</a:t>
            </a:r>
            <a:r>
              <a:rPr lang="en-US" sz="1600" dirty="0"/>
              <a:t>°</a:t>
            </a:r>
            <a:r>
              <a:rPr lang="en-US" sz="1600" spc="-150" dirty="0"/>
              <a:t> </a:t>
            </a:r>
            <a:r>
              <a:rPr lang="en-US" sz="1600" spc="-150" dirty="0" smtClean="0"/>
              <a:t>F  (-1 0 </a:t>
            </a:r>
            <a:r>
              <a:rPr lang="en-US" sz="1600" dirty="0"/>
              <a:t>°</a:t>
            </a:r>
            <a:r>
              <a:rPr lang="en-US" sz="1600" spc="-150" dirty="0" smtClean="0"/>
              <a:t> C  to  5 0 </a:t>
            </a:r>
            <a:r>
              <a:rPr lang="en-US" sz="1600" dirty="0"/>
              <a:t>°</a:t>
            </a:r>
            <a:r>
              <a:rPr lang="en-US" sz="1600" spc="-150" dirty="0" smtClean="0"/>
              <a:t> </a:t>
            </a:r>
            <a:r>
              <a:rPr lang="en-US" sz="1600" spc="-150" dirty="0"/>
              <a:t>C </a:t>
            </a:r>
            <a:r>
              <a:rPr lang="en-US" sz="1600" spc="-150" dirty="0" smtClean="0"/>
              <a:t>) </a:t>
            </a:r>
            <a:r>
              <a:rPr lang="en-US" sz="1600" dirty="0" smtClean="0"/>
              <a:t/>
            </a:r>
            <a:br>
              <a:rPr lang="en-US" sz="1600" dirty="0" smtClean="0"/>
            </a:br>
            <a:endParaRPr lang="en-US" sz="1600" dirty="0"/>
          </a:p>
          <a:p>
            <a:pPr marL="0" indent="0">
              <a:lnSpc>
                <a:spcPct val="90000"/>
              </a:lnSpc>
              <a:buNone/>
            </a:pPr>
            <a:r>
              <a:rPr lang="en-US" sz="1600" b="1" dirty="0"/>
              <a:t>P</a:t>
            </a:r>
            <a:r>
              <a:rPr lang="en-US" sz="1600" b="1" dirty="0" smtClean="0"/>
              <a:t>ower Requirements:</a:t>
            </a:r>
            <a:endParaRPr lang="en-US" sz="1600" dirty="0" smtClean="0"/>
          </a:p>
          <a:p>
            <a:pPr>
              <a:lnSpc>
                <a:spcPct val="90000"/>
              </a:lnSpc>
            </a:pPr>
            <a:r>
              <a:rPr lang="en-US" sz="1600" dirty="0"/>
              <a:t>Input Power: 100-250 VAC, 50/60 Hz, 0.5 A</a:t>
            </a:r>
          </a:p>
          <a:p>
            <a:pPr>
              <a:lnSpc>
                <a:spcPct val="90000"/>
              </a:lnSpc>
            </a:pPr>
            <a:r>
              <a:rPr lang="en-US" sz="1600" dirty="0"/>
              <a:t>Input Contact: 12VDC, 40 mA max.</a:t>
            </a:r>
          </a:p>
          <a:p>
            <a:pPr>
              <a:lnSpc>
                <a:spcPct val="90000"/>
              </a:lnSpc>
            </a:pPr>
            <a:r>
              <a:rPr lang="en-US" sz="1600" dirty="0"/>
              <a:t>Output Contact: 30V AC/DC, </a:t>
            </a:r>
            <a:r>
              <a:rPr lang="en-US" sz="1600" dirty="0" smtClean="0"/>
              <a:t>2A</a:t>
            </a:r>
          </a:p>
          <a:p>
            <a:pPr>
              <a:lnSpc>
                <a:spcPct val="90000"/>
              </a:lnSpc>
            </a:pPr>
            <a:r>
              <a:rPr lang="en-US" sz="1600" dirty="0"/>
              <a:t>Output Module Contact: 2A </a:t>
            </a:r>
            <a:r>
              <a:rPr lang="en-US" sz="1600" dirty="0" smtClean="0"/>
              <a:t>@ </a:t>
            </a:r>
            <a:r>
              <a:rPr lang="en-US" sz="1600" dirty="0"/>
              <a:t>120/240 AC, 2A @ </a:t>
            </a:r>
            <a:r>
              <a:rPr lang="en-US" sz="1600" dirty="0" smtClean="0"/>
              <a:t>24VDC</a:t>
            </a:r>
            <a:endParaRPr lang="en-US" sz="1600" dirty="0"/>
          </a:p>
          <a:p>
            <a:pPr marL="0" indent="0">
              <a:lnSpc>
                <a:spcPct val="90000"/>
              </a:lnSpc>
              <a:buNone/>
            </a:pPr>
            <a:r>
              <a:rPr lang="en-US" sz="1600" b="1" dirty="0" smtClean="0"/>
              <a:t>Minimum PC Requirements: </a:t>
            </a:r>
            <a:endParaRPr lang="en-US" sz="1600" dirty="0" smtClean="0"/>
          </a:p>
          <a:p>
            <a:pPr>
              <a:lnSpc>
                <a:spcPct val="90000"/>
              </a:lnSpc>
            </a:pPr>
            <a:r>
              <a:rPr lang="en-US" sz="1600" dirty="0" smtClean="0"/>
              <a:t>Pentium</a:t>
            </a:r>
            <a:r>
              <a:rPr lang="en-US" sz="1600" baseline="30000" dirty="0"/>
              <a:t>®</a:t>
            </a:r>
            <a:r>
              <a:rPr lang="en-US" sz="1600" dirty="0"/>
              <a:t> processor, 32 MB RAM</a:t>
            </a:r>
          </a:p>
          <a:p>
            <a:pPr>
              <a:lnSpc>
                <a:spcPct val="90000"/>
              </a:lnSpc>
            </a:pPr>
            <a:r>
              <a:rPr lang="en-US" sz="1600" dirty="0" smtClean="0"/>
              <a:t>20 </a:t>
            </a:r>
            <a:r>
              <a:rPr lang="en-US" sz="1600" dirty="0"/>
              <a:t>MB available hard disk space</a:t>
            </a:r>
          </a:p>
          <a:p>
            <a:pPr>
              <a:lnSpc>
                <a:spcPct val="90000"/>
              </a:lnSpc>
            </a:pPr>
            <a:r>
              <a:rPr lang="en-US" sz="1600" dirty="0" smtClean="0"/>
              <a:t>Recommended </a:t>
            </a:r>
            <a:r>
              <a:rPr lang="en-US" sz="1600" dirty="0"/>
              <a:t>PC screen resolution (800 x 600)</a:t>
            </a:r>
          </a:p>
          <a:p>
            <a:pPr>
              <a:lnSpc>
                <a:spcPct val="90000"/>
              </a:lnSpc>
            </a:pPr>
            <a:r>
              <a:rPr lang="en-US" sz="1600" dirty="0" smtClean="0"/>
              <a:t>Windows </a:t>
            </a:r>
            <a:r>
              <a:rPr lang="en-US" sz="1600" dirty="0"/>
              <a:t>98</a:t>
            </a:r>
            <a:r>
              <a:rPr lang="en-US" sz="1600" baseline="30000" dirty="0"/>
              <a:t>®</a:t>
            </a:r>
            <a:r>
              <a:rPr lang="en-US" sz="1600" dirty="0"/>
              <a:t>, Windows NT</a:t>
            </a:r>
            <a:r>
              <a:rPr lang="en-US" sz="1600" baseline="30000" dirty="0"/>
              <a:t>®</a:t>
            </a:r>
            <a:r>
              <a:rPr lang="en-US" sz="1600" dirty="0"/>
              <a:t> (version SP4 and above), Windows 2000</a:t>
            </a:r>
            <a:r>
              <a:rPr lang="en-US" sz="1600" baseline="30000" dirty="0"/>
              <a:t>®</a:t>
            </a:r>
            <a:r>
              <a:rPr lang="en-US" sz="1600" dirty="0"/>
              <a:t>, Windows </a:t>
            </a:r>
            <a:r>
              <a:rPr lang="en-US" sz="1600" dirty="0" smtClean="0"/>
              <a:t>XP</a:t>
            </a:r>
            <a:r>
              <a:rPr lang="en-US" sz="1600" baseline="30000" dirty="0" smtClean="0"/>
              <a:t>®</a:t>
            </a:r>
            <a:r>
              <a:rPr lang="en-US" sz="1600" dirty="0" smtClean="0"/>
              <a:t>, Windows </a:t>
            </a:r>
            <a:r>
              <a:rPr lang="en-US" sz="1600" dirty="0"/>
              <a:t>Vista</a:t>
            </a:r>
            <a:r>
              <a:rPr lang="en-US" sz="1600" baseline="30000" dirty="0"/>
              <a:t>®</a:t>
            </a:r>
            <a:r>
              <a:rPr lang="en-US" sz="1600" dirty="0"/>
              <a:t> </a:t>
            </a:r>
            <a:r>
              <a:rPr lang="en-US" sz="1600" dirty="0" smtClean="0"/>
              <a:t/>
            </a:r>
            <a:br>
              <a:rPr lang="en-US" sz="1600" dirty="0" smtClean="0"/>
            </a:br>
            <a:endParaRPr lang="en-US" sz="1600" dirty="0"/>
          </a:p>
          <a:p>
            <a:pPr marL="0" indent="0">
              <a:lnSpc>
                <a:spcPct val="90000"/>
              </a:lnSpc>
              <a:buNone/>
            </a:pPr>
            <a:r>
              <a:rPr lang="en-US" sz="1600" b="1" dirty="0"/>
              <a:t>External </a:t>
            </a:r>
            <a:r>
              <a:rPr lang="en-US" sz="1600" b="1" dirty="0" smtClean="0"/>
              <a:t>Printer: </a:t>
            </a:r>
          </a:p>
          <a:p>
            <a:pPr>
              <a:lnSpc>
                <a:spcPct val="90000"/>
              </a:lnSpc>
            </a:pPr>
            <a:r>
              <a:rPr lang="en-US" sz="1600" dirty="0" smtClean="0"/>
              <a:t>System</a:t>
            </a:r>
            <a:r>
              <a:rPr lang="en-US" sz="1600" dirty="0"/>
              <a:t>-powered, </a:t>
            </a:r>
            <a:r>
              <a:rPr lang="en-US" sz="1600" dirty="0" smtClean="0"/>
              <a:t>graphics</a:t>
            </a:r>
            <a:br>
              <a:rPr lang="en-US" sz="1600" dirty="0" smtClean="0"/>
            </a:br>
            <a:r>
              <a:rPr lang="en-US" sz="1600" dirty="0" smtClean="0"/>
              <a:t>40</a:t>
            </a:r>
            <a:r>
              <a:rPr lang="en-US" sz="1600" dirty="0"/>
              <a:t>-column thermal printer includes wall-mounted bracket and a 6 </a:t>
            </a:r>
            <a:r>
              <a:rPr lang="en-US" sz="1600" dirty="0" err="1" smtClean="0"/>
              <a:t>ft</a:t>
            </a:r>
            <a:r>
              <a:rPr lang="en-US" sz="1600" dirty="0" smtClean="0"/>
              <a:t> </a:t>
            </a:r>
            <a:r>
              <a:rPr lang="en-US" sz="1600" dirty="0"/>
              <a:t>(1.8 m) </a:t>
            </a:r>
            <a:r>
              <a:rPr lang="en-US" sz="1600" dirty="0" smtClean="0"/>
              <a:t>cable</a:t>
            </a:r>
            <a:br>
              <a:rPr lang="en-US" sz="1600" dirty="0" smtClean="0"/>
            </a:br>
            <a:endParaRPr lang="en-US" sz="1600" dirty="0"/>
          </a:p>
          <a:p>
            <a:pPr marL="0" indent="0">
              <a:lnSpc>
                <a:spcPct val="90000"/>
              </a:lnSpc>
              <a:buNone/>
            </a:pPr>
            <a:r>
              <a:rPr lang="en-US" sz="1600" b="1" dirty="0" smtClean="0"/>
              <a:t>Printer </a:t>
            </a:r>
            <a:r>
              <a:rPr lang="en-US" sz="1600" b="1" dirty="0"/>
              <a:t>Operating Temperature Range:</a:t>
            </a:r>
            <a:r>
              <a:rPr lang="en-US" sz="1600" dirty="0"/>
              <a:t> </a:t>
            </a:r>
          </a:p>
          <a:p>
            <a:pPr>
              <a:lnSpc>
                <a:spcPct val="90000"/>
              </a:lnSpc>
            </a:pPr>
            <a:r>
              <a:rPr lang="en-US" sz="1600" dirty="0" smtClean="0"/>
              <a:t>32</a:t>
            </a:r>
            <a:r>
              <a:rPr lang="en-US" sz="1600" dirty="0"/>
              <a:t>° F to 104° F (0° C to 40° C)</a:t>
            </a:r>
          </a:p>
          <a:p>
            <a:pPr marL="0" indent="0">
              <a:buNone/>
            </a:pPr>
            <a:endParaRPr lang="en-US" sz="1600" b="1" dirty="0"/>
          </a:p>
        </p:txBody>
      </p:sp>
      <p:pic>
        <p:nvPicPr>
          <p:cNvPr id="5" name="Picture 4" descr="SiteSentinel® iTouch™_004.psd"/>
          <p:cNvPicPr>
            <a:picLocks noChangeAspect="1"/>
          </p:cNvPicPr>
          <p:nvPr/>
        </p:nvPicPr>
        <p:blipFill rotWithShape="1">
          <a:blip r:embed="rId2" cstate="print">
            <a:extLst>
              <a:ext uri="{28A0092B-C50C-407E-A947-70E740481C1C}">
                <a14:useLocalDpi xmlns:a14="http://schemas.microsoft.com/office/drawing/2010/main" val="0"/>
              </a:ext>
            </a:extLst>
          </a:blip>
          <a:srcRect l="24148" r="19379"/>
          <a:stretch/>
        </p:blipFill>
        <p:spPr>
          <a:xfrm>
            <a:off x="1237081" y="3415998"/>
            <a:ext cx="3316366" cy="3915002"/>
          </a:xfrm>
          <a:prstGeom prst="rect">
            <a:avLst/>
          </a:prstGeom>
        </p:spPr>
      </p:pic>
    </p:spTree>
    <p:extLst>
      <p:ext uri="{BB962C8B-B14F-4D97-AF65-F5344CB8AC3E}">
        <p14:creationId xmlns:p14="http://schemas.microsoft.com/office/powerpoint/2010/main" val="11720981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&amp; A</a:t>
            </a:r>
            <a:endParaRPr lang="en-US" dirty="0"/>
          </a:p>
        </p:txBody>
      </p:sp>
      <p:sp>
        <p:nvSpPr>
          <p:cNvPr id="3" name="Content Placeholder 2"/>
          <p:cNvSpPr>
            <a:spLocks noGrp="1"/>
          </p:cNvSpPr>
          <p:nvPr>
            <p:ph idx="1"/>
          </p:nvPr>
        </p:nvSpPr>
        <p:spPr>
          <a:xfrm>
            <a:off x="981364" y="1675827"/>
            <a:ext cx="7123545" cy="4119991"/>
          </a:xfrm>
        </p:spPr>
        <p:txBody>
          <a:bodyPr/>
          <a:lstStyle/>
          <a:p>
            <a:r>
              <a:rPr lang="en-US" sz="1800" dirty="0" smtClean="0">
                <a:solidFill>
                  <a:schemeClr val="bg1">
                    <a:lumMod val="50000"/>
                  </a:schemeClr>
                </a:solidFill>
              </a:rPr>
              <a:t>What </a:t>
            </a:r>
            <a:r>
              <a:rPr lang="en-US" sz="1800" dirty="0">
                <a:solidFill>
                  <a:schemeClr val="bg1">
                    <a:lumMod val="50000"/>
                  </a:schemeClr>
                </a:solidFill>
              </a:rPr>
              <a:t>kind of warranty coverage does the </a:t>
            </a:r>
            <a:r>
              <a:rPr lang="en-US" sz="1800" dirty="0" err="1">
                <a:solidFill>
                  <a:schemeClr val="bg1">
                    <a:lumMod val="50000"/>
                  </a:schemeClr>
                </a:solidFill>
              </a:rPr>
              <a:t>SiteSentinel</a:t>
            </a:r>
            <a:r>
              <a:rPr lang="en-US" sz="1800" baseline="30000" dirty="0">
                <a:solidFill>
                  <a:schemeClr val="bg1">
                    <a:lumMod val="50000"/>
                  </a:schemeClr>
                </a:solidFill>
              </a:rPr>
              <a:t>®</a:t>
            </a:r>
            <a:r>
              <a:rPr lang="en-US" sz="1800" dirty="0">
                <a:solidFill>
                  <a:schemeClr val="bg1">
                    <a:lumMod val="50000"/>
                  </a:schemeClr>
                </a:solidFill>
              </a:rPr>
              <a:t> </a:t>
            </a:r>
            <a:r>
              <a:rPr lang="en-US" sz="1800" dirty="0" err="1">
                <a:solidFill>
                  <a:schemeClr val="bg1">
                    <a:lumMod val="50000"/>
                  </a:schemeClr>
                </a:solidFill>
              </a:rPr>
              <a:t>iTouch</a:t>
            </a:r>
            <a:r>
              <a:rPr lang="en-US" sz="1800" dirty="0">
                <a:solidFill>
                  <a:schemeClr val="bg1">
                    <a:lumMod val="50000"/>
                  </a:schemeClr>
                </a:solidFill>
              </a:rPr>
              <a:t>™ offer? </a:t>
            </a:r>
            <a:endParaRPr lang="en-US" sz="1800" dirty="0" smtClean="0">
              <a:solidFill>
                <a:srgbClr val="7F7F7F"/>
              </a:solidFill>
            </a:endParaRPr>
          </a:p>
          <a:p>
            <a:endParaRPr lang="en-US" sz="1800" dirty="0" smtClean="0">
              <a:solidFill>
                <a:schemeClr val="accent1">
                  <a:lumMod val="50000"/>
                </a:schemeClr>
              </a:solidFill>
            </a:endParaRPr>
          </a:p>
          <a:p>
            <a:r>
              <a:rPr lang="en-US" sz="1800" dirty="0" smtClean="0">
                <a:solidFill>
                  <a:schemeClr val="accent1">
                    <a:lumMod val="50000"/>
                  </a:schemeClr>
                </a:solidFill>
              </a:rPr>
              <a:t>12 </a:t>
            </a:r>
            <a:r>
              <a:rPr lang="en-US" sz="1800" dirty="0">
                <a:solidFill>
                  <a:schemeClr val="accent1">
                    <a:lumMod val="50000"/>
                  </a:schemeClr>
                </a:solidFill>
              </a:rPr>
              <a:t>months from date of installation or 18 months from manufacturer’s shipment date. Upgrades and replacement parts are covered for 90 days from the date of installation or for the remainder of the system’s original warranty, whichever is greater</a:t>
            </a:r>
            <a:r>
              <a:rPr lang="en-US" sz="1800" dirty="0" smtClean="0">
                <a:solidFill>
                  <a:schemeClr val="accent1">
                    <a:lumMod val="50000"/>
                  </a:schemeClr>
                </a:solidFill>
              </a:rPr>
              <a:t>.</a:t>
            </a:r>
          </a:p>
          <a:p>
            <a:endParaRPr lang="en-US" sz="1800" dirty="0">
              <a:solidFill>
                <a:schemeClr val="accent1">
                  <a:lumMod val="50000"/>
                </a:schemeClr>
              </a:solidFill>
            </a:endParaRPr>
          </a:p>
          <a:p>
            <a:pPr marL="0" indent="0">
              <a:buNone/>
            </a:pPr>
            <a:r>
              <a:rPr lang="en-US" sz="1800" dirty="0">
                <a:solidFill>
                  <a:schemeClr val="bg1">
                    <a:lumMod val="50000"/>
                  </a:schemeClr>
                </a:solidFill>
              </a:rPr>
              <a:t> </a:t>
            </a:r>
          </a:p>
          <a:p>
            <a:pPr>
              <a:lnSpc>
                <a:spcPct val="90000"/>
              </a:lnSpc>
            </a:pPr>
            <a:r>
              <a:rPr lang="en-US" sz="1800" dirty="0" smtClean="0">
                <a:solidFill>
                  <a:schemeClr val="bg1">
                    <a:lumMod val="50000"/>
                  </a:schemeClr>
                </a:solidFill>
              </a:rPr>
              <a:t>How </a:t>
            </a:r>
            <a:r>
              <a:rPr lang="en-US" sz="1800" dirty="0">
                <a:solidFill>
                  <a:schemeClr val="bg1">
                    <a:lumMod val="50000"/>
                  </a:schemeClr>
                </a:solidFill>
              </a:rPr>
              <a:t>many storage tanks can the </a:t>
            </a:r>
            <a:r>
              <a:rPr lang="en-US" sz="1800" dirty="0" err="1">
                <a:solidFill>
                  <a:schemeClr val="bg1">
                    <a:lumMod val="50000"/>
                  </a:schemeClr>
                </a:solidFill>
              </a:rPr>
              <a:t>SiteSentinel</a:t>
            </a:r>
            <a:r>
              <a:rPr lang="en-US" sz="1800" baseline="30000" dirty="0">
                <a:solidFill>
                  <a:schemeClr val="bg1">
                    <a:lumMod val="50000"/>
                  </a:schemeClr>
                </a:solidFill>
              </a:rPr>
              <a:t>®</a:t>
            </a:r>
            <a:r>
              <a:rPr lang="en-US" sz="1800" dirty="0">
                <a:solidFill>
                  <a:schemeClr val="bg1">
                    <a:lumMod val="50000"/>
                  </a:schemeClr>
                </a:solidFill>
              </a:rPr>
              <a:t> </a:t>
            </a:r>
            <a:r>
              <a:rPr lang="en-US" sz="1800" dirty="0" err="1">
                <a:solidFill>
                  <a:schemeClr val="bg1">
                    <a:lumMod val="50000"/>
                  </a:schemeClr>
                </a:solidFill>
              </a:rPr>
              <a:t>iTouch</a:t>
            </a:r>
            <a:r>
              <a:rPr lang="en-US" sz="1800" dirty="0">
                <a:solidFill>
                  <a:schemeClr val="bg1">
                    <a:lumMod val="50000"/>
                  </a:schemeClr>
                </a:solidFill>
              </a:rPr>
              <a:t>™ monitor? </a:t>
            </a:r>
            <a:r>
              <a:rPr lang="en-US" sz="1800" dirty="0" smtClean="0">
                <a:solidFill>
                  <a:schemeClr val="bg1">
                    <a:lumMod val="50000"/>
                  </a:schemeClr>
                </a:solidFill>
              </a:rPr>
              <a:t> </a:t>
            </a:r>
            <a:br>
              <a:rPr lang="en-US" sz="1800" dirty="0" smtClean="0">
                <a:solidFill>
                  <a:schemeClr val="bg1">
                    <a:lumMod val="50000"/>
                  </a:schemeClr>
                </a:solidFill>
              </a:rPr>
            </a:br>
            <a:endParaRPr lang="en-US" sz="4000" dirty="0">
              <a:solidFill>
                <a:schemeClr val="bg1">
                  <a:lumMod val="50000"/>
                </a:schemeClr>
              </a:solidFill>
            </a:endParaRPr>
          </a:p>
          <a:p>
            <a:pPr>
              <a:lnSpc>
                <a:spcPct val="90000"/>
              </a:lnSpc>
            </a:pPr>
            <a:r>
              <a:rPr lang="en-US" sz="1800" dirty="0">
                <a:solidFill>
                  <a:schemeClr val="accent1">
                    <a:lumMod val="50000"/>
                  </a:schemeClr>
                </a:solidFill>
              </a:rPr>
              <a:t>The tank gauge can monitor up to 16 storage tanks. </a:t>
            </a:r>
            <a:endParaRPr lang="en-US" dirty="0">
              <a:solidFill>
                <a:schemeClr val="accent1">
                  <a:lumMod val="50000"/>
                </a:schemeClr>
              </a:solidFill>
            </a:endParaRPr>
          </a:p>
        </p:txBody>
      </p:sp>
      <p:sp>
        <p:nvSpPr>
          <p:cNvPr id="4" name="Rectangle 3"/>
          <p:cNvSpPr/>
          <p:nvPr/>
        </p:nvSpPr>
        <p:spPr>
          <a:xfrm>
            <a:off x="410463" y="1362521"/>
            <a:ext cx="65974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cap="all" dirty="0" smtClean="0">
                <a:ln w="0"/>
                <a:solidFill>
                  <a:schemeClr val="bg1">
                    <a:lumMod val="75000"/>
                  </a:schemeClr>
                </a:solidFill>
                <a:effectLst>
                  <a:reflection blurRad="12700" stA="50000" endPos="50000" dist="5000" dir="5400000" sy="-100000" rotWithShape="0"/>
                </a:effectLst>
                <a:latin typeface="Calibri"/>
                <a:cs typeface="Calibri"/>
              </a:rPr>
              <a:t>Q</a:t>
            </a:r>
            <a:endParaRPr lang="en-US" sz="5400" cap="all" dirty="0">
              <a:ln w="0"/>
              <a:solidFill>
                <a:schemeClr val="bg1">
                  <a:lumMod val="75000"/>
                </a:schemeClr>
              </a:solidFill>
              <a:effectLst>
                <a:reflection blurRad="12700" stA="50000" endPos="50000" dist="5000" dir="5400000" sy="-100000" rotWithShape="0"/>
              </a:effectLst>
              <a:latin typeface="Calibri"/>
              <a:cs typeface="Calibri"/>
            </a:endParaRPr>
          </a:p>
        </p:txBody>
      </p:sp>
      <p:sp>
        <p:nvSpPr>
          <p:cNvPr id="6" name="Rectangle 5"/>
          <p:cNvSpPr/>
          <p:nvPr/>
        </p:nvSpPr>
        <p:spPr>
          <a:xfrm>
            <a:off x="410463" y="3836477"/>
            <a:ext cx="65974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cap="all" dirty="0" smtClean="0">
                <a:ln w="0"/>
                <a:solidFill>
                  <a:schemeClr val="bg1">
                    <a:lumMod val="75000"/>
                  </a:schemeClr>
                </a:solidFill>
                <a:effectLst>
                  <a:reflection blurRad="12700" stA="50000" endPos="50000" dist="5000" dir="5400000" sy="-100000" rotWithShape="0"/>
                </a:effectLst>
                <a:latin typeface="Calibri"/>
                <a:cs typeface="Calibri"/>
              </a:rPr>
              <a:t>Q</a:t>
            </a:r>
            <a:endParaRPr lang="en-US" sz="5400" cap="all" dirty="0">
              <a:ln w="0"/>
              <a:solidFill>
                <a:schemeClr val="bg1">
                  <a:lumMod val="75000"/>
                </a:schemeClr>
              </a:solidFill>
              <a:effectLst>
                <a:reflection blurRad="12700" stA="50000" endPos="50000" dist="5000" dir="5400000" sy="-100000" rotWithShape="0"/>
              </a:effectLst>
              <a:latin typeface="Calibri"/>
              <a:cs typeface="Calibri"/>
            </a:endParaRPr>
          </a:p>
        </p:txBody>
      </p:sp>
      <p:sp>
        <p:nvSpPr>
          <p:cNvPr id="7" name="Rectangle 6"/>
          <p:cNvSpPr/>
          <p:nvPr/>
        </p:nvSpPr>
        <p:spPr>
          <a:xfrm>
            <a:off x="436405" y="2124518"/>
            <a:ext cx="60785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cap="all" dirty="0" smtClean="0">
                <a:ln w="0"/>
                <a:solidFill>
                  <a:schemeClr val="accent1">
                    <a:lumMod val="50000"/>
                  </a:schemeClr>
                </a:solidFill>
                <a:effectLst>
                  <a:reflection blurRad="12700" stA="50000" endPos="50000" dist="5000" dir="5400000" sy="-100000" rotWithShape="0"/>
                </a:effectLst>
                <a:latin typeface="Calibri"/>
                <a:cs typeface="Calibri"/>
              </a:rPr>
              <a:t>A</a:t>
            </a:r>
            <a:endParaRPr lang="en-US" sz="5400" cap="all" dirty="0">
              <a:ln w="0"/>
              <a:solidFill>
                <a:schemeClr val="accent1">
                  <a:lumMod val="50000"/>
                </a:schemeClr>
              </a:solidFill>
              <a:effectLst>
                <a:reflection blurRad="12700" stA="50000" endPos="50000" dist="5000" dir="5400000" sy="-100000" rotWithShape="0"/>
              </a:effectLst>
              <a:latin typeface="Calibri"/>
              <a:cs typeface="Calibri"/>
            </a:endParaRPr>
          </a:p>
        </p:txBody>
      </p:sp>
      <p:sp>
        <p:nvSpPr>
          <p:cNvPr id="8" name="Rectangle 7"/>
          <p:cNvSpPr/>
          <p:nvPr/>
        </p:nvSpPr>
        <p:spPr>
          <a:xfrm>
            <a:off x="436405" y="4801677"/>
            <a:ext cx="60785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cap="all" dirty="0" smtClean="0">
                <a:ln w="0"/>
                <a:solidFill>
                  <a:schemeClr val="accent1">
                    <a:lumMod val="50000"/>
                  </a:schemeClr>
                </a:solidFill>
                <a:effectLst>
                  <a:reflection blurRad="12700" stA="50000" endPos="50000" dist="5000" dir="5400000" sy="-100000" rotWithShape="0"/>
                </a:effectLst>
                <a:latin typeface="Calibri"/>
                <a:cs typeface="Calibri"/>
              </a:rPr>
              <a:t>A</a:t>
            </a:r>
            <a:endParaRPr lang="en-US" sz="5400" cap="all" dirty="0">
              <a:ln w="0"/>
              <a:solidFill>
                <a:schemeClr val="accent1">
                  <a:lumMod val="50000"/>
                </a:schemeClr>
              </a:solidFill>
              <a:effectLst>
                <a:reflection blurRad="12700" stA="50000" endPos="50000" dist="5000" dir="5400000" sy="-100000" rotWithShape="0"/>
              </a:effectLst>
              <a:latin typeface="Calibri"/>
              <a:cs typeface="Calibri"/>
            </a:endParaRPr>
          </a:p>
        </p:txBody>
      </p:sp>
      <p:cxnSp>
        <p:nvCxnSpPr>
          <p:cNvPr id="9" name="Straight Connector 8"/>
          <p:cNvCxnSpPr/>
          <p:nvPr/>
        </p:nvCxnSpPr>
        <p:spPr bwMode="auto">
          <a:xfrm flipV="1">
            <a:off x="1137920" y="3847583"/>
            <a:ext cx="6966989" cy="13217"/>
          </a:xfrm>
          <a:prstGeom prst="line">
            <a:avLst/>
          </a:prstGeom>
          <a:solidFill>
            <a:schemeClr val="bg1"/>
          </a:solidFill>
          <a:ln w="28575" cap="flat" cmpd="sng" algn="ctr">
            <a:solidFill>
              <a:srgbClr val="FF7829"/>
            </a:solidFill>
            <a:prstDash val="dot"/>
            <a:round/>
            <a:headEnd type="none" w="med" len="med"/>
            <a:tailEnd type="none" w="med" len="med"/>
          </a:ln>
          <a:effectLst/>
        </p:spPr>
      </p:cxnSp>
    </p:spTree>
    <p:extLst>
      <p:ext uri="{BB962C8B-B14F-4D97-AF65-F5344CB8AC3E}">
        <p14:creationId xmlns:p14="http://schemas.microsoft.com/office/powerpoint/2010/main" val="36126738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9" name="TextBox 8"/>
          <p:cNvSpPr txBox="1"/>
          <p:nvPr/>
        </p:nvSpPr>
        <p:spPr>
          <a:xfrm>
            <a:off x="366887" y="1235747"/>
            <a:ext cx="8142113" cy="1200328"/>
          </a:xfrm>
          <a:prstGeom prst="rect">
            <a:avLst/>
          </a:prstGeom>
          <a:noFill/>
        </p:spPr>
        <p:txBody>
          <a:bodyPr wrap="square" rtlCol="0">
            <a:spAutoFit/>
          </a:bodyPr>
          <a:lstStyle/>
          <a:p>
            <a:r>
              <a:rPr lang="en-US" b="0" dirty="0">
                <a:latin typeface="Calibri"/>
                <a:cs typeface="Calibri"/>
              </a:rPr>
              <a:t>The </a:t>
            </a:r>
            <a:r>
              <a:rPr lang="en-US" b="0" dirty="0" err="1">
                <a:latin typeface="Calibri"/>
                <a:cs typeface="Calibri"/>
              </a:rPr>
              <a:t>SiteSentinel</a:t>
            </a:r>
            <a:r>
              <a:rPr lang="en-US" b="0" baseline="30000" dirty="0">
                <a:latin typeface="Calibri"/>
                <a:cs typeface="Calibri"/>
              </a:rPr>
              <a:t>®</a:t>
            </a:r>
            <a:r>
              <a:rPr lang="en-US" b="0" dirty="0">
                <a:latin typeface="Calibri"/>
                <a:cs typeface="Calibri"/>
              </a:rPr>
              <a:t> </a:t>
            </a:r>
            <a:r>
              <a:rPr lang="en-US" b="0" dirty="0" err="1" smtClean="0">
                <a:latin typeface="Calibri"/>
                <a:cs typeface="Calibri"/>
              </a:rPr>
              <a:t>iTouch</a:t>
            </a:r>
            <a:r>
              <a:rPr lang="en-US" baseline="30000" dirty="0">
                <a:latin typeface="Calibri"/>
                <a:cs typeface="Calibri"/>
              </a:rPr>
              <a:t>™</a:t>
            </a:r>
            <a:r>
              <a:rPr lang="en-US" b="0" dirty="0" smtClean="0">
                <a:latin typeface="Calibri"/>
                <a:cs typeface="Calibri"/>
              </a:rPr>
              <a:t> </a:t>
            </a:r>
            <a:r>
              <a:rPr lang="en-US" b="0" dirty="0">
                <a:latin typeface="Calibri"/>
                <a:cs typeface="Calibri"/>
              </a:rPr>
              <a:t>tank gauge </a:t>
            </a:r>
            <a:r>
              <a:rPr lang="en-US" b="0" dirty="0" smtClean="0">
                <a:latin typeface="Calibri"/>
                <a:cs typeface="Calibri"/>
              </a:rPr>
              <a:t>provides</a:t>
            </a:r>
            <a:br>
              <a:rPr lang="en-US" b="0" dirty="0" smtClean="0">
                <a:latin typeface="Calibri"/>
                <a:cs typeface="Calibri"/>
              </a:rPr>
            </a:br>
            <a:r>
              <a:rPr lang="en-US" i="1" u="sng" dirty="0" smtClean="0">
                <a:solidFill>
                  <a:srgbClr val="FF7829"/>
                </a:solidFill>
                <a:latin typeface="Calibri"/>
                <a:cs typeface="Calibri"/>
              </a:rPr>
              <a:t>dependable </a:t>
            </a:r>
            <a:r>
              <a:rPr lang="en-US" i="1" u="sng" dirty="0">
                <a:solidFill>
                  <a:srgbClr val="FF7829"/>
                </a:solidFill>
                <a:latin typeface="Calibri"/>
                <a:cs typeface="Calibri"/>
              </a:rPr>
              <a:t>and accurate inventory management in an economical and user-friendly console</a:t>
            </a:r>
            <a:r>
              <a:rPr lang="en-US" i="1" u="sng" dirty="0" smtClean="0">
                <a:solidFill>
                  <a:srgbClr val="FF7829"/>
                </a:solidFill>
                <a:latin typeface="Calibri"/>
                <a:cs typeface="Calibri"/>
              </a:rPr>
              <a:t>.</a:t>
            </a:r>
            <a:endParaRPr lang="en-US" b="0" i="1" u="sng" dirty="0">
              <a:solidFill>
                <a:srgbClr val="FF7829"/>
              </a:solidFill>
              <a:latin typeface="Calibri"/>
              <a:cs typeface="Calibri"/>
            </a:endParaRPr>
          </a:p>
        </p:txBody>
      </p:sp>
      <p:pic>
        <p:nvPicPr>
          <p:cNvPr id="14" name="Picture 13" descr="SiteSentinel® iTouch™_001.psd"/>
          <p:cNvPicPr>
            <a:picLocks noChangeAspect="1"/>
          </p:cNvPicPr>
          <p:nvPr/>
        </p:nvPicPr>
        <p:blipFill rotWithShape="1">
          <a:blip r:embed="rId2" cstate="print">
            <a:extLst>
              <a:ext uri="{28A0092B-C50C-407E-A947-70E740481C1C}">
                <a14:useLocalDpi xmlns:a14="http://schemas.microsoft.com/office/drawing/2010/main" val="0"/>
              </a:ext>
            </a:extLst>
          </a:blip>
          <a:srcRect l="21795" r="13017" b="17677"/>
          <a:stretch/>
        </p:blipFill>
        <p:spPr>
          <a:xfrm>
            <a:off x="5699960" y="2459182"/>
            <a:ext cx="3195283" cy="3625273"/>
          </a:xfrm>
          <a:prstGeom prst="rect">
            <a:avLst/>
          </a:prstGeom>
        </p:spPr>
      </p:pic>
      <p:sp>
        <p:nvSpPr>
          <p:cNvPr id="11" name="Content Placeholder 2"/>
          <p:cNvSpPr>
            <a:spLocks noGrp="1"/>
          </p:cNvSpPr>
          <p:nvPr>
            <p:ph idx="1"/>
          </p:nvPr>
        </p:nvSpPr>
        <p:spPr>
          <a:xfrm>
            <a:off x="1247825" y="2502748"/>
            <a:ext cx="4451935" cy="4101252"/>
          </a:xfrm>
        </p:spPr>
        <p:txBody>
          <a:bodyPr/>
          <a:lstStyle/>
          <a:p>
            <a:pPr marL="0" indent="0">
              <a:buNone/>
            </a:pPr>
            <a:r>
              <a:rPr lang="en-US" b="1" dirty="0" smtClean="0"/>
              <a:t>Affordable: </a:t>
            </a:r>
            <a:r>
              <a:rPr lang="en-US" sz="1800" dirty="0" smtClean="0"/>
              <a:t>A </a:t>
            </a:r>
            <a:r>
              <a:rPr lang="en-US" sz="1800" dirty="0"/>
              <a:t>competitive price provides a cost-conscious option for fuel site operators with </a:t>
            </a:r>
            <a:r>
              <a:rPr lang="en-US" sz="1800" dirty="0" smtClean="0"/>
              <a:t>limited budgets. </a:t>
            </a:r>
            <a:endParaRPr lang="en-US" dirty="0"/>
          </a:p>
          <a:p>
            <a:pPr marL="0" indent="0">
              <a:buNone/>
            </a:pPr>
            <a:r>
              <a:rPr lang="en-US" b="1" dirty="0" smtClean="0"/>
              <a:t>Reliable:</a:t>
            </a:r>
            <a:r>
              <a:rPr lang="en-US" dirty="0" smtClean="0"/>
              <a:t> </a:t>
            </a:r>
            <a:r>
              <a:rPr lang="en-US" sz="1800" dirty="0"/>
              <a:t>Proven, field-tested technology helps fuel site operators meet compliance requirements. </a:t>
            </a:r>
            <a:endParaRPr lang="en-US" sz="1800" dirty="0" smtClean="0"/>
          </a:p>
          <a:p>
            <a:pPr marL="0" indent="0">
              <a:buNone/>
            </a:pPr>
            <a:r>
              <a:rPr lang="en-US" b="1" dirty="0" smtClean="0"/>
              <a:t>Precise:</a:t>
            </a:r>
            <a:r>
              <a:rPr lang="en-US" dirty="0" smtClean="0"/>
              <a:t> </a:t>
            </a:r>
            <a:r>
              <a:rPr lang="en-US" sz="1800" dirty="0"/>
              <a:t>Real-time inventory data accurately communicates storage tank </a:t>
            </a:r>
            <a:r>
              <a:rPr lang="en-US" sz="1800" dirty="0" smtClean="0"/>
              <a:t>capacities, alarms and alerts. </a:t>
            </a:r>
            <a:endParaRPr lang="en-US" dirty="0"/>
          </a:p>
          <a:p>
            <a:pPr marL="0" indent="0">
              <a:buNone/>
            </a:pPr>
            <a:r>
              <a:rPr lang="en-US" b="1" dirty="0"/>
              <a:t>Easy to </a:t>
            </a:r>
            <a:r>
              <a:rPr lang="en-US" b="1" dirty="0" smtClean="0"/>
              <a:t>Use: </a:t>
            </a:r>
            <a:r>
              <a:rPr lang="en-US" sz="1800" dirty="0"/>
              <a:t>A graphic touchscreen and </a:t>
            </a:r>
            <a:r>
              <a:rPr lang="en-US" sz="1800" dirty="0" smtClean="0"/>
              <a:t>remote access software </a:t>
            </a:r>
            <a:r>
              <a:rPr lang="en-US" sz="1800" dirty="0"/>
              <a:t>provide a user-friendly </a:t>
            </a:r>
            <a:r>
              <a:rPr lang="en-US" sz="1800" dirty="0" smtClean="0"/>
              <a:t>experience. </a:t>
            </a:r>
            <a:endParaRPr lang="en-US" dirty="0"/>
          </a:p>
        </p:txBody>
      </p:sp>
      <p:pic>
        <p:nvPicPr>
          <p:cNvPr id="12" name="Picture 11"/>
          <p:cNvPicPr>
            <a:picLocks noChangeAspect="1"/>
          </p:cNvPicPr>
          <p:nvPr/>
        </p:nvPicPr>
        <p:blipFill>
          <a:blip r:embed="rId3"/>
          <a:stretch>
            <a:fillRect/>
          </a:stretch>
        </p:blipFill>
        <p:spPr>
          <a:xfrm>
            <a:off x="370582" y="5600875"/>
            <a:ext cx="774469" cy="774469"/>
          </a:xfrm>
          <a:prstGeom prst="rect">
            <a:avLst/>
          </a:prstGeom>
        </p:spPr>
      </p:pic>
      <p:pic>
        <p:nvPicPr>
          <p:cNvPr id="19" name="Picture 18"/>
          <p:cNvPicPr>
            <a:picLocks noChangeAspect="1"/>
          </p:cNvPicPr>
          <p:nvPr/>
        </p:nvPicPr>
        <p:blipFill>
          <a:blip r:embed="rId4"/>
          <a:stretch>
            <a:fillRect/>
          </a:stretch>
        </p:blipFill>
        <p:spPr>
          <a:xfrm>
            <a:off x="370092" y="3628401"/>
            <a:ext cx="775448" cy="775448"/>
          </a:xfrm>
          <a:prstGeom prst="rect">
            <a:avLst/>
          </a:prstGeom>
        </p:spPr>
      </p:pic>
      <p:pic>
        <p:nvPicPr>
          <p:cNvPr id="20" name="Picture 19"/>
          <p:cNvPicPr>
            <a:picLocks noChangeAspect="1"/>
          </p:cNvPicPr>
          <p:nvPr/>
        </p:nvPicPr>
        <p:blipFill>
          <a:blip r:embed="rId5"/>
          <a:stretch>
            <a:fillRect/>
          </a:stretch>
        </p:blipFill>
        <p:spPr>
          <a:xfrm>
            <a:off x="370093" y="2658039"/>
            <a:ext cx="775447" cy="775447"/>
          </a:xfrm>
          <a:prstGeom prst="rect">
            <a:avLst/>
          </a:prstGeom>
        </p:spPr>
      </p:pic>
      <p:pic>
        <p:nvPicPr>
          <p:cNvPr id="21" name="Picture 20"/>
          <p:cNvPicPr>
            <a:picLocks noChangeAspect="1"/>
          </p:cNvPicPr>
          <p:nvPr/>
        </p:nvPicPr>
        <p:blipFill>
          <a:blip r:embed="rId6"/>
          <a:stretch>
            <a:fillRect/>
          </a:stretch>
        </p:blipFill>
        <p:spPr>
          <a:xfrm>
            <a:off x="371736" y="4616282"/>
            <a:ext cx="772160" cy="772160"/>
          </a:xfrm>
          <a:prstGeom prst="rect">
            <a:avLst/>
          </a:prstGeom>
        </p:spPr>
      </p:pic>
    </p:spTree>
    <p:extLst>
      <p:ext uri="{BB962C8B-B14F-4D97-AF65-F5344CB8AC3E}">
        <p14:creationId xmlns:p14="http://schemas.microsoft.com/office/powerpoint/2010/main" val="35650838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a:t>
            </a:r>
            <a:r>
              <a:rPr lang="en-US" dirty="0" smtClean="0"/>
              <a:t>Introduction</a:t>
            </a:r>
            <a:endParaRPr lang="en-US" dirty="0"/>
          </a:p>
        </p:txBody>
      </p:sp>
      <p:sp>
        <p:nvSpPr>
          <p:cNvPr id="3" name="Content Placeholder 2"/>
          <p:cNvSpPr>
            <a:spLocks noGrp="1"/>
          </p:cNvSpPr>
          <p:nvPr>
            <p:ph idx="1"/>
          </p:nvPr>
        </p:nvSpPr>
        <p:spPr>
          <a:xfrm>
            <a:off x="1247825" y="2502748"/>
            <a:ext cx="4451935" cy="4101252"/>
          </a:xfrm>
        </p:spPr>
        <p:txBody>
          <a:bodyPr/>
          <a:lstStyle/>
          <a:p>
            <a:pPr marL="0" indent="0">
              <a:buNone/>
            </a:pPr>
            <a:r>
              <a:rPr lang="en-US" b="1" dirty="0" smtClean="0"/>
              <a:t>Affordable: </a:t>
            </a:r>
            <a:r>
              <a:rPr lang="en-US" sz="1800" dirty="0" smtClean="0"/>
              <a:t>A </a:t>
            </a:r>
            <a:r>
              <a:rPr lang="en-US" sz="1800" dirty="0"/>
              <a:t>competitive price provides a cost-conscious option for fuel site operators with </a:t>
            </a:r>
            <a:r>
              <a:rPr lang="en-US" sz="1800" dirty="0" smtClean="0"/>
              <a:t>limited budgets. </a:t>
            </a:r>
            <a:endParaRPr lang="en-US" dirty="0"/>
          </a:p>
          <a:p>
            <a:pPr marL="0" indent="0">
              <a:buNone/>
            </a:pPr>
            <a:r>
              <a:rPr lang="en-US" b="1" dirty="0" smtClean="0"/>
              <a:t>Reliable:</a:t>
            </a:r>
            <a:r>
              <a:rPr lang="en-US" dirty="0" smtClean="0"/>
              <a:t> </a:t>
            </a:r>
            <a:r>
              <a:rPr lang="en-US" sz="1800" dirty="0"/>
              <a:t>Proven, field-tested technology helps fuel site operators meet compliance requirements. </a:t>
            </a:r>
            <a:endParaRPr lang="en-US" sz="1800" dirty="0" smtClean="0"/>
          </a:p>
          <a:p>
            <a:pPr marL="0" indent="0">
              <a:buNone/>
            </a:pPr>
            <a:r>
              <a:rPr lang="en-US" b="1" dirty="0" smtClean="0"/>
              <a:t>Precise:</a:t>
            </a:r>
            <a:r>
              <a:rPr lang="en-US" dirty="0" smtClean="0"/>
              <a:t> </a:t>
            </a:r>
            <a:r>
              <a:rPr lang="en-US" sz="1800" dirty="0"/>
              <a:t>Real-time inventory data accurately communicates storage tank </a:t>
            </a:r>
            <a:r>
              <a:rPr lang="en-US" sz="1800" dirty="0" smtClean="0"/>
              <a:t>capacities, alarms and alerts. </a:t>
            </a:r>
            <a:endParaRPr lang="en-US" dirty="0"/>
          </a:p>
          <a:p>
            <a:pPr marL="0" indent="0">
              <a:buNone/>
            </a:pPr>
            <a:r>
              <a:rPr lang="en-US" b="1" dirty="0"/>
              <a:t>Easy to </a:t>
            </a:r>
            <a:r>
              <a:rPr lang="en-US" b="1" dirty="0" smtClean="0"/>
              <a:t>Use: </a:t>
            </a:r>
            <a:r>
              <a:rPr lang="en-US" sz="1800" dirty="0"/>
              <a:t>A graphic touchscreen and </a:t>
            </a:r>
            <a:r>
              <a:rPr lang="en-US" sz="1800" dirty="0" smtClean="0"/>
              <a:t>remote access software </a:t>
            </a:r>
            <a:r>
              <a:rPr lang="en-US" sz="1800" dirty="0"/>
              <a:t>provide a user-friendly </a:t>
            </a:r>
            <a:r>
              <a:rPr lang="en-US" sz="1800" dirty="0" smtClean="0"/>
              <a:t>experience. </a:t>
            </a:r>
            <a:endParaRPr lang="en-US" dirty="0"/>
          </a:p>
        </p:txBody>
      </p:sp>
      <p:sp>
        <p:nvSpPr>
          <p:cNvPr id="10" name="TextBox 9"/>
          <p:cNvSpPr txBox="1"/>
          <p:nvPr/>
        </p:nvSpPr>
        <p:spPr>
          <a:xfrm>
            <a:off x="325840" y="1199445"/>
            <a:ext cx="8102342" cy="1200328"/>
          </a:xfrm>
          <a:prstGeom prst="rect">
            <a:avLst/>
          </a:prstGeom>
          <a:noFill/>
        </p:spPr>
        <p:txBody>
          <a:bodyPr wrap="square" rtlCol="0">
            <a:spAutoFit/>
          </a:bodyPr>
          <a:lstStyle/>
          <a:p>
            <a:r>
              <a:rPr lang="en-US" b="0" dirty="0">
                <a:latin typeface="Calibri"/>
                <a:cs typeface="Calibri"/>
              </a:rPr>
              <a:t>The SiteSentinel</a:t>
            </a:r>
            <a:r>
              <a:rPr lang="en-US" b="0" baseline="30000" dirty="0">
                <a:latin typeface="Calibri"/>
                <a:cs typeface="Calibri"/>
              </a:rPr>
              <a:t>®</a:t>
            </a:r>
            <a:r>
              <a:rPr lang="en-US" b="0" dirty="0">
                <a:latin typeface="Calibri"/>
                <a:cs typeface="Calibri"/>
              </a:rPr>
              <a:t> </a:t>
            </a:r>
            <a:r>
              <a:rPr lang="en-US" b="0" dirty="0" smtClean="0">
                <a:latin typeface="Calibri"/>
                <a:cs typeface="Calibri"/>
              </a:rPr>
              <a:t>iTouch™ tank </a:t>
            </a:r>
            <a:r>
              <a:rPr lang="en-US" b="0" dirty="0">
                <a:latin typeface="Calibri"/>
                <a:cs typeface="Calibri"/>
              </a:rPr>
              <a:t>gauge </a:t>
            </a:r>
            <a:r>
              <a:rPr lang="en-US" b="0" dirty="0" smtClean="0">
                <a:latin typeface="Calibri"/>
                <a:cs typeface="Calibri"/>
              </a:rPr>
              <a:t>provides</a:t>
            </a:r>
          </a:p>
          <a:p>
            <a:r>
              <a:rPr lang="en-US" b="0" dirty="0" smtClean="0">
                <a:latin typeface="Calibri"/>
                <a:cs typeface="Calibri"/>
              </a:rPr>
              <a:t> </a:t>
            </a:r>
            <a:r>
              <a:rPr lang="en-US" i="1" u="sng" dirty="0" smtClean="0">
                <a:solidFill>
                  <a:srgbClr val="FF7829"/>
                </a:solidFill>
                <a:latin typeface="Calibri"/>
                <a:cs typeface="Calibri"/>
              </a:rPr>
              <a:t>dependable and accurate inventory management in an economical and user-friendly console.</a:t>
            </a:r>
            <a:endParaRPr lang="en-US" b="0" dirty="0">
              <a:solidFill>
                <a:srgbClr val="FF7829"/>
              </a:solidFill>
              <a:latin typeface="Calibri"/>
              <a:cs typeface="Calibri"/>
            </a:endParaRPr>
          </a:p>
        </p:txBody>
      </p:sp>
      <p:pic>
        <p:nvPicPr>
          <p:cNvPr id="11" name="Picture 10" descr="SiteSentinel® iTouch™_001.psd"/>
          <p:cNvPicPr>
            <a:picLocks noChangeAspect="1"/>
          </p:cNvPicPr>
          <p:nvPr/>
        </p:nvPicPr>
        <p:blipFill rotWithShape="1">
          <a:blip r:embed="rId2" cstate="print">
            <a:extLst>
              <a:ext uri="{28A0092B-C50C-407E-A947-70E740481C1C}">
                <a14:useLocalDpi xmlns:a14="http://schemas.microsoft.com/office/drawing/2010/main" val="0"/>
              </a:ext>
            </a:extLst>
          </a:blip>
          <a:srcRect l="21795" r="13017" b="17677"/>
          <a:stretch/>
        </p:blipFill>
        <p:spPr>
          <a:xfrm>
            <a:off x="5699960" y="2459182"/>
            <a:ext cx="3195283" cy="3625273"/>
          </a:xfrm>
          <a:prstGeom prst="rect">
            <a:avLst/>
          </a:prstGeom>
        </p:spPr>
      </p:pic>
      <p:pic>
        <p:nvPicPr>
          <p:cNvPr id="4" name="Picture 3"/>
          <p:cNvPicPr>
            <a:picLocks noChangeAspect="1"/>
          </p:cNvPicPr>
          <p:nvPr/>
        </p:nvPicPr>
        <p:blipFill>
          <a:blip r:embed="rId3"/>
          <a:stretch>
            <a:fillRect/>
          </a:stretch>
        </p:blipFill>
        <p:spPr>
          <a:xfrm>
            <a:off x="370582" y="5600875"/>
            <a:ext cx="774469" cy="774469"/>
          </a:xfrm>
          <a:prstGeom prst="rect">
            <a:avLst/>
          </a:prstGeom>
        </p:spPr>
      </p:pic>
      <p:pic>
        <p:nvPicPr>
          <p:cNvPr id="5" name="Picture 4"/>
          <p:cNvPicPr>
            <a:picLocks noChangeAspect="1"/>
          </p:cNvPicPr>
          <p:nvPr/>
        </p:nvPicPr>
        <p:blipFill>
          <a:blip r:embed="rId4"/>
          <a:stretch>
            <a:fillRect/>
          </a:stretch>
        </p:blipFill>
        <p:spPr>
          <a:xfrm>
            <a:off x="370092" y="3628401"/>
            <a:ext cx="775448" cy="775448"/>
          </a:xfrm>
          <a:prstGeom prst="rect">
            <a:avLst/>
          </a:prstGeom>
        </p:spPr>
      </p:pic>
      <p:pic>
        <p:nvPicPr>
          <p:cNvPr id="12" name="Picture 11"/>
          <p:cNvPicPr>
            <a:picLocks noChangeAspect="1"/>
          </p:cNvPicPr>
          <p:nvPr/>
        </p:nvPicPr>
        <p:blipFill>
          <a:blip r:embed="rId5"/>
          <a:stretch>
            <a:fillRect/>
          </a:stretch>
        </p:blipFill>
        <p:spPr>
          <a:xfrm>
            <a:off x="370093" y="2658039"/>
            <a:ext cx="775447" cy="775447"/>
          </a:xfrm>
          <a:prstGeom prst="rect">
            <a:avLst/>
          </a:prstGeom>
        </p:spPr>
      </p:pic>
      <p:pic>
        <p:nvPicPr>
          <p:cNvPr id="13" name="Picture 12"/>
          <p:cNvPicPr>
            <a:picLocks noChangeAspect="1"/>
          </p:cNvPicPr>
          <p:nvPr/>
        </p:nvPicPr>
        <p:blipFill>
          <a:blip r:embed="rId6"/>
          <a:stretch>
            <a:fillRect/>
          </a:stretch>
        </p:blipFill>
        <p:spPr>
          <a:xfrm>
            <a:off x="371736" y="4616282"/>
            <a:ext cx="772160" cy="772160"/>
          </a:xfrm>
          <a:prstGeom prst="rect">
            <a:avLst/>
          </a:prstGeom>
        </p:spPr>
      </p:pic>
    </p:spTree>
    <p:extLst>
      <p:ext uri="{BB962C8B-B14F-4D97-AF65-F5344CB8AC3E}">
        <p14:creationId xmlns:p14="http://schemas.microsoft.com/office/powerpoint/2010/main" val="19672188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Benefits </a:t>
            </a:r>
          </a:p>
        </p:txBody>
      </p:sp>
      <p:sp>
        <p:nvSpPr>
          <p:cNvPr id="7" name="Rectangle 6"/>
          <p:cNvSpPr/>
          <p:nvPr/>
        </p:nvSpPr>
        <p:spPr>
          <a:xfrm>
            <a:off x="2669402" y="1241486"/>
            <a:ext cx="3805198" cy="892552"/>
          </a:xfrm>
          <a:prstGeom prst="rect">
            <a:avLst/>
          </a:prstGeom>
        </p:spPr>
        <p:txBody>
          <a:bodyPr wrap="none">
            <a:spAutoFit/>
          </a:bodyPr>
          <a:lstStyle/>
          <a:p>
            <a:pPr algn="ctr"/>
            <a:r>
              <a:rPr lang="en-US" b="0" dirty="0">
                <a:latin typeface="Calibri"/>
                <a:cs typeface="Calibri"/>
              </a:rPr>
              <a:t>The SiteSentinel</a:t>
            </a:r>
            <a:r>
              <a:rPr lang="en-US" b="0" baseline="30000" dirty="0">
                <a:latin typeface="Calibri"/>
                <a:cs typeface="Calibri"/>
              </a:rPr>
              <a:t>®</a:t>
            </a:r>
            <a:r>
              <a:rPr lang="en-US" b="0" dirty="0">
                <a:latin typeface="Calibri"/>
                <a:cs typeface="Calibri"/>
              </a:rPr>
              <a:t> </a:t>
            </a:r>
            <a:r>
              <a:rPr lang="en-US" b="0" dirty="0" smtClean="0">
                <a:latin typeface="Calibri"/>
                <a:cs typeface="Calibri"/>
              </a:rPr>
              <a:t>iTouch</a:t>
            </a:r>
            <a:r>
              <a:rPr lang="en-US" b="0" baseline="30000" dirty="0" smtClean="0">
                <a:latin typeface="Calibri"/>
                <a:cs typeface="Calibri"/>
              </a:rPr>
              <a:t>™</a:t>
            </a:r>
            <a:r>
              <a:rPr lang="en-US" b="0" dirty="0" smtClean="0">
                <a:latin typeface="Calibri"/>
                <a:cs typeface="Calibri"/>
              </a:rPr>
              <a:t> is</a:t>
            </a:r>
            <a:br>
              <a:rPr lang="en-US" b="0" dirty="0" smtClean="0">
                <a:latin typeface="Calibri"/>
                <a:cs typeface="Calibri"/>
              </a:rPr>
            </a:br>
            <a:r>
              <a:rPr lang="en-US" sz="2800" u="sng" dirty="0" smtClean="0">
                <a:solidFill>
                  <a:srgbClr val="FF7829"/>
                </a:solidFill>
                <a:latin typeface="Calibri"/>
                <a:cs typeface="Calibri"/>
              </a:rPr>
              <a:t>Economical yet Effective</a:t>
            </a:r>
            <a:endParaRPr lang="en-US" sz="2800" u="sng" dirty="0">
              <a:solidFill>
                <a:srgbClr val="FF7829"/>
              </a:solidFill>
              <a:latin typeface="Calibri"/>
              <a:cs typeface="Calibri"/>
            </a:endParaRPr>
          </a:p>
        </p:txBody>
      </p:sp>
      <p:sp>
        <p:nvSpPr>
          <p:cNvPr id="8" name="Content Placeholder 2"/>
          <p:cNvSpPr txBox="1">
            <a:spLocks/>
          </p:cNvSpPr>
          <p:nvPr/>
        </p:nvSpPr>
        <p:spPr bwMode="auto">
          <a:xfrm>
            <a:off x="3982720" y="2530938"/>
            <a:ext cx="4348480" cy="340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spcCol="274320" anchor="t" anchorCtr="0" compatLnSpc="1">
            <a:prstTxWarp prst="textNoShape">
              <a:avLst/>
            </a:prstTxWarp>
          </a:bodyPr>
          <a:lstStyle>
            <a:lvl1pPr marL="285750" indent="-285750" algn="l" rtl="0" eaLnBrk="0" fontAlgn="base" hangingPunct="0">
              <a:spcBef>
                <a:spcPct val="20000"/>
              </a:spcBef>
              <a:spcAft>
                <a:spcPct val="0"/>
              </a:spcAft>
              <a:buClr>
                <a:srgbClr val="FF8000"/>
              </a:buClr>
              <a:buFont typeface="Wingdings" charset="0"/>
              <a:buChar char="§"/>
              <a:defRPr sz="2400">
                <a:solidFill>
                  <a:schemeClr val="tx1"/>
                </a:solidFill>
                <a:latin typeface="Calibri"/>
                <a:ea typeface="+mn-ea"/>
                <a:cs typeface="Calibri"/>
              </a:defRPr>
            </a:lvl1pPr>
            <a:lvl2pPr marL="630238" indent="-230188" algn="l" rtl="0" eaLnBrk="0" fontAlgn="base" hangingPunct="0">
              <a:spcBef>
                <a:spcPct val="20000"/>
              </a:spcBef>
              <a:spcAft>
                <a:spcPct val="0"/>
              </a:spcAft>
              <a:buClr>
                <a:srgbClr val="FF8000"/>
              </a:buClr>
              <a:buFont typeface="Times" charset="0"/>
              <a:buChar char="•"/>
              <a:defRPr sz="2000">
                <a:solidFill>
                  <a:schemeClr val="tx1"/>
                </a:solidFill>
                <a:latin typeface="Calibri"/>
                <a:ea typeface="+mn-ea"/>
                <a:cs typeface="Calibri"/>
              </a:defRPr>
            </a:lvl2pPr>
            <a:lvl3pPr marL="9731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3pPr>
            <a:lvl4pPr marL="1316038" indent="-228600" algn="l" rtl="0" eaLnBrk="0" fontAlgn="base" hangingPunct="0">
              <a:spcBef>
                <a:spcPct val="20000"/>
              </a:spcBef>
              <a:spcAft>
                <a:spcPct val="0"/>
              </a:spcAft>
              <a:buClr>
                <a:srgbClr val="FF8000"/>
              </a:buClr>
              <a:buFont typeface="Times" charset="0"/>
              <a:buChar char="•"/>
              <a:defRPr sz="1600">
                <a:solidFill>
                  <a:schemeClr val="tx1"/>
                </a:solidFill>
                <a:latin typeface="Calibri"/>
                <a:ea typeface="+mn-ea"/>
                <a:cs typeface="Calibri"/>
              </a:defRPr>
            </a:lvl4pPr>
            <a:lvl5pPr marL="16589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5pPr>
            <a:lvl6pPr marL="2116138" indent="-228600" algn="l" rtl="0" eaLnBrk="0" fontAlgn="base" hangingPunct="0">
              <a:spcBef>
                <a:spcPct val="20000"/>
              </a:spcBef>
              <a:spcAft>
                <a:spcPct val="0"/>
              </a:spcAft>
              <a:buClr>
                <a:srgbClr val="FF8000"/>
              </a:buClr>
              <a:buChar char="-"/>
              <a:defRPr sz="1600">
                <a:solidFill>
                  <a:schemeClr val="tx1"/>
                </a:solidFill>
                <a:latin typeface="+mn-lt"/>
                <a:ea typeface="+mn-ea"/>
              </a:defRPr>
            </a:lvl6pPr>
            <a:lvl7pPr marL="2573338" indent="-228600" algn="l" rtl="0" eaLnBrk="0" fontAlgn="base" hangingPunct="0">
              <a:spcBef>
                <a:spcPct val="20000"/>
              </a:spcBef>
              <a:spcAft>
                <a:spcPct val="0"/>
              </a:spcAft>
              <a:buClr>
                <a:srgbClr val="FF8000"/>
              </a:buClr>
              <a:buChar char="-"/>
              <a:defRPr sz="1600">
                <a:solidFill>
                  <a:schemeClr val="tx1"/>
                </a:solidFill>
                <a:latin typeface="+mn-lt"/>
                <a:ea typeface="+mn-ea"/>
              </a:defRPr>
            </a:lvl7pPr>
            <a:lvl8pPr marL="3030538" indent="-228600" algn="l" rtl="0" eaLnBrk="0" fontAlgn="base" hangingPunct="0">
              <a:spcBef>
                <a:spcPct val="20000"/>
              </a:spcBef>
              <a:spcAft>
                <a:spcPct val="0"/>
              </a:spcAft>
              <a:buClr>
                <a:srgbClr val="FF8000"/>
              </a:buClr>
              <a:buChar char="-"/>
              <a:defRPr sz="1600">
                <a:solidFill>
                  <a:schemeClr val="tx1"/>
                </a:solidFill>
                <a:latin typeface="+mn-lt"/>
                <a:ea typeface="+mn-ea"/>
              </a:defRPr>
            </a:lvl8pPr>
            <a:lvl9pPr marL="3487738" indent="-228600" algn="l" rtl="0" eaLnBrk="0" fontAlgn="base" hangingPunct="0">
              <a:spcBef>
                <a:spcPct val="20000"/>
              </a:spcBef>
              <a:spcAft>
                <a:spcPct val="0"/>
              </a:spcAft>
              <a:buClr>
                <a:srgbClr val="FF8000"/>
              </a:buClr>
              <a:buChar char="-"/>
              <a:defRPr sz="1600">
                <a:solidFill>
                  <a:schemeClr val="tx1"/>
                </a:solidFill>
                <a:latin typeface="+mn-lt"/>
                <a:ea typeface="+mn-ea"/>
              </a:defRPr>
            </a:lvl9pPr>
          </a:lstStyle>
          <a:p>
            <a:r>
              <a:rPr lang="en-US" sz="1800" b="0" dirty="0"/>
              <a:t>The iTouch is offered at a price point that is lower than most competitive gauges </a:t>
            </a:r>
            <a:r>
              <a:rPr lang="en-US" sz="1800" b="0" dirty="0" smtClean="0"/>
              <a:t/>
            </a:r>
            <a:br>
              <a:rPr lang="en-US" sz="1800" b="0" dirty="0" smtClean="0"/>
            </a:br>
            <a:endParaRPr lang="en-US" sz="1800" b="0" dirty="0" smtClean="0"/>
          </a:p>
          <a:p>
            <a:r>
              <a:rPr lang="en-US" sz="1800" b="0" dirty="0"/>
              <a:t>Budget-conscious console doesn’t compromise functionality for cost savings </a:t>
            </a:r>
            <a:r>
              <a:rPr lang="en-US" sz="1800" b="0" dirty="0" smtClean="0"/>
              <a:t/>
            </a:r>
            <a:br>
              <a:rPr lang="en-US" sz="1800" b="0" dirty="0" smtClean="0"/>
            </a:br>
            <a:endParaRPr lang="en-US" sz="1800" b="0" dirty="0"/>
          </a:p>
          <a:p>
            <a:r>
              <a:rPr lang="en-US" sz="1800" b="0" dirty="0"/>
              <a:t>PC </a:t>
            </a:r>
            <a:r>
              <a:rPr lang="en-US" sz="1800" b="0" dirty="0" smtClean="0"/>
              <a:t>remote-access software </a:t>
            </a:r>
            <a:r>
              <a:rPr lang="en-US" sz="1800" b="0" dirty="0"/>
              <a:t>is </a:t>
            </a:r>
            <a:r>
              <a:rPr lang="en-US" sz="1800" b="0" dirty="0" smtClean="0"/>
              <a:t>included</a:t>
            </a:r>
            <a:br>
              <a:rPr lang="en-US" sz="1800" b="0" dirty="0" smtClean="0"/>
            </a:br>
            <a:endParaRPr lang="en-US" sz="1800" b="0" dirty="0" smtClean="0"/>
          </a:p>
          <a:p>
            <a:r>
              <a:rPr lang="en-US" sz="1800" b="0" dirty="0"/>
              <a:t>System interfaces with most POS </a:t>
            </a:r>
            <a:r>
              <a:rPr lang="en-US" sz="1800" b="0" dirty="0" smtClean="0"/>
              <a:t>devices </a:t>
            </a:r>
            <a:r>
              <a:rPr lang="en-US" sz="1800" b="0" dirty="0"/>
              <a:t>for reduced conversion costs </a:t>
            </a:r>
          </a:p>
          <a:p>
            <a:pPr marL="0" indent="0">
              <a:buNone/>
            </a:pPr>
            <a:r>
              <a:rPr lang="en-US" sz="1800" b="0" dirty="0" smtClean="0"/>
              <a:t> </a:t>
            </a:r>
          </a:p>
        </p:txBody>
      </p:sp>
      <p:pic>
        <p:nvPicPr>
          <p:cNvPr id="4" name="Picture 3" descr="SiteSentinel® iTouch™_007.psd"/>
          <p:cNvPicPr>
            <a:picLocks noChangeAspect="1"/>
          </p:cNvPicPr>
          <p:nvPr/>
        </p:nvPicPr>
        <p:blipFill rotWithShape="1">
          <a:blip r:embed="rId2" cstate="print">
            <a:extLst>
              <a:ext uri="{28A0092B-C50C-407E-A947-70E740481C1C}">
                <a14:useLocalDpi xmlns:a14="http://schemas.microsoft.com/office/drawing/2010/main" val="0"/>
              </a:ext>
            </a:extLst>
          </a:blip>
          <a:srcRect l="22612" t="4606" r="28303"/>
          <a:stretch/>
        </p:blipFill>
        <p:spPr>
          <a:xfrm>
            <a:off x="243840" y="2010278"/>
            <a:ext cx="3423920" cy="6542117"/>
          </a:xfrm>
          <a:prstGeom prst="rect">
            <a:avLst/>
          </a:prstGeom>
        </p:spPr>
      </p:pic>
    </p:spTree>
    <p:extLst>
      <p:ext uri="{BB962C8B-B14F-4D97-AF65-F5344CB8AC3E}">
        <p14:creationId xmlns:p14="http://schemas.microsoft.com/office/powerpoint/2010/main" val="17367165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349" y="1239811"/>
            <a:ext cx="8660131" cy="4246589"/>
          </a:xfrm>
        </p:spPr>
        <p:txBody>
          <a:bodyPr/>
          <a:lstStyle/>
          <a:p>
            <a:pPr marL="0" indent="0" algn="ctr">
              <a:buNone/>
            </a:pPr>
            <a:r>
              <a:rPr lang="en-US" dirty="0"/>
              <a:t>The SiteSentinel</a:t>
            </a:r>
            <a:r>
              <a:rPr lang="en-US" baseline="30000" dirty="0"/>
              <a:t>®</a:t>
            </a:r>
            <a:r>
              <a:rPr lang="en-US" dirty="0"/>
              <a:t> </a:t>
            </a:r>
            <a:r>
              <a:rPr lang="en-US" dirty="0" smtClean="0"/>
              <a:t>iTouch</a:t>
            </a:r>
            <a:r>
              <a:rPr lang="en-US" baseline="30000" dirty="0" smtClean="0"/>
              <a:t>™</a:t>
            </a:r>
            <a:r>
              <a:rPr lang="en-US" dirty="0" smtClean="0"/>
              <a:t> is</a:t>
            </a:r>
            <a:br>
              <a:rPr lang="en-US" dirty="0" smtClean="0"/>
            </a:br>
            <a:r>
              <a:rPr lang="en-US" sz="2800" b="1" u="sng" dirty="0" smtClean="0">
                <a:solidFill>
                  <a:srgbClr val="FF7829"/>
                </a:solidFill>
              </a:rPr>
              <a:t>Convenient </a:t>
            </a:r>
            <a:r>
              <a:rPr lang="en-US" sz="2800" b="1" u="sng" dirty="0">
                <a:solidFill>
                  <a:srgbClr val="FF7829"/>
                </a:solidFill>
              </a:rPr>
              <a:t>and User-</a:t>
            </a:r>
            <a:r>
              <a:rPr lang="en-US" sz="2800" b="1" u="sng" dirty="0" smtClean="0">
                <a:solidFill>
                  <a:srgbClr val="FF7829"/>
                </a:solidFill>
              </a:rPr>
              <a:t>Friendly</a:t>
            </a:r>
            <a:r>
              <a:rPr lang="en-US" sz="2800" b="1" dirty="0" smtClean="0"/>
              <a:t/>
            </a:r>
            <a:br>
              <a:rPr lang="en-US" sz="2800" b="1" dirty="0" smtClean="0"/>
            </a:br>
            <a:r>
              <a:rPr lang="en-US" sz="2800" b="1" dirty="0" smtClean="0"/>
              <a:t> </a:t>
            </a:r>
            <a:endParaRPr lang="en-US" sz="2800" b="1" dirty="0"/>
          </a:p>
          <a:p>
            <a:r>
              <a:rPr lang="en-US" sz="1800" dirty="0"/>
              <a:t>Features familiar Windows</a:t>
            </a:r>
            <a:r>
              <a:rPr lang="en-US" sz="1800" baseline="30000" dirty="0"/>
              <a:t>® </a:t>
            </a:r>
            <a:r>
              <a:rPr lang="en-US" sz="1800" dirty="0"/>
              <a:t>software </a:t>
            </a:r>
            <a:br>
              <a:rPr lang="en-US" sz="1800" dirty="0"/>
            </a:br>
            <a:endParaRPr lang="en-US" sz="1800" dirty="0"/>
          </a:p>
          <a:p>
            <a:r>
              <a:rPr lang="en-US" sz="1800" dirty="0"/>
              <a:t>Console offers a graphic </a:t>
            </a:r>
            <a:r>
              <a:rPr lang="en-US" sz="1800" dirty="0" smtClean="0"/>
              <a:t>touchscreen</a:t>
            </a:r>
            <a:br>
              <a:rPr lang="en-US" sz="1800" dirty="0" smtClean="0"/>
            </a:br>
            <a:r>
              <a:rPr lang="en-US" sz="1800" dirty="0" smtClean="0"/>
              <a:t>display </a:t>
            </a:r>
            <a:r>
              <a:rPr lang="en-US" sz="1800" dirty="0"/>
              <a:t>with easy-to-identify icons </a:t>
            </a:r>
            <a:r>
              <a:rPr lang="en-US" sz="1800" dirty="0" smtClean="0"/>
              <a:t/>
            </a:r>
            <a:br>
              <a:rPr lang="en-US" sz="1800" dirty="0" smtClean="0"/>
            </a:br>
            <a:endParaRPr lang="en-US" sz="1800" dirty="0" smtClean="0"/>
          </a:p>
          <a:p>
            <a:r>
              <a:rPr lang="en-US" sz="1800" dirty="0"/>
              <a:t>System features automated </a:t>
            </a:r>
            <a:r>
              <a:rPr lang="en-US" sz="1800" dirty="0" smtClean="0"/>
              <a:t/>
            </a:r>
            <a:br>
              <a:rPr lang="en-US" sz="1800" dirty="0" smtClean="0"/>
            </a:br>
            <a:r>
              <a:rPr lang="en-US" sz="1800" dirty="0" smtClean="0"/>
              <a:t>programming</a:t>
            </a:r>
            <a:r>
              <a:rPr lang="en-US" sz="1800" dirty="0"/>
              <a:t> </a:t>
            </a:r>
            <a:r>
              <a:rPr lang="en-US" sz="1800" dirty="0" smtClean="0"/>
              <a:t>for </a:t>
            </a:r>
            <a:r>
              <a:rPr lang="en-US" sz="1800" dirty="0"/>
              <a:t>reduced </a:t>
            </a:r>
            <a:r>
              <a:rPr lang="en-US" sz="1800" dirty="0" smtClean="0"/>
              <a:t/>
            </a:r>
            <a:br>
              <a:rPr lang="en-US" sz="1800" dirty="0" smtClean="0"/>
            </a:br>
            <a:r>
              <a:rPr lang="en-US" sz="1800" dirty="0" smtClean="0"/>
              <a:t>user </a:t>
            </a:r>
            <a:r>
              <a:rPr lang="en-US" sz="1800" dirty="0"/>
              <a:t>interaction </a:t>
            </a:r>
            <a:r>
              <a:rPr lang="en-US" sz="1800" dirty="0" smtClean="0"/>
              <a:t/>
            </a:r>
            <a:br>
              <a:rPr lang="en-US" sz="1800" dirty="0" smtClean="0"/>
            </a:br>
            <a:endParaRPr lang="en-US" sz="1800" dirty="0"/>
          </a:p>
          <a:p>
            <a:r>
              <a:rPr lang="en-US" sz="1800" dirty="0"/>
              <a:t>Console’s configuration can </a:t>
            </a:r>
            <a:r>
              <a:rPr lang="en-US" sz="1800" dirty="0" smtClean="0"/>
              <a:t/>
            </a:r>
            <a:br>
              <a:rPr lang="en-US" sz="1800" dirty="0" smtClean="0"/>
            </a:br>
            <a:r>
              <a:rPr lang="en-US" sz="1800" dirty="0" smtClean="0"/>
              <a:t>be </a:t>
            </a:r>
            <a:r>
              <a:rPr lang="en-US" sz="1800" dirty="0"/>
              <a:t>modified remotely </a:t>
            </a:r>
            <a:endParaRPr lang="en-US" sz="1800" dirty="0" smtClean="0"/>
          </a:p>
        </p:txBody>
      </p:sp>
      <p:sp>
        <p:nvSpPr>
          <p:cNvPr id="2" name="Title 1"/>
          <p:cNvSpPr>
            <a:spLocks noGrp="1"/>
          </p:cNvSpPr>
          <p:nvPr>
            <p:ph type="title"/>
          </p:nvPr>
        </p:nvSpPr>
        <p:spPr/>
        <p:txBody>
          <a:bodyPr/>
          <a:lstStyle/>
          <a:p>
            <a:r>
              <a:rPr lang="en-US" dirty="0" smtClean="0"/>
              <a:t>Key Benefits </a:t>
            </a:r>
            <a:endParaRPr lang="en-US" dirty="0"/>
          </a:p>
        </p:txBody>
      </p:sp>
      <p:pic>
        <p:nvPicPr>
          <p:cNvPr id="9" name="Picture 8" descr="1_iTouch_.psd"/>
          <p:cNvPicPr>
            <a:picLocks noChangeAspect="1"/>
          </p:cNvPicPr>
          <p:nvPr/>
        </p:nvPicPr>
        <p:blipFill rotWithShape="1">
          <a:blip r:embed="rId2" cstate="print">
            <a:alphaModFix/>
            <a:extLst>
              <a:ext uri="{28A0092B-C50C-407E-A947-70E740481C1C}">
                <a14:useLocalDpi xmlns:a14="http://schemas.microsoft.com/office/drawing/2010/main" val="0"/>
              </a:ext>
            </a:extLst>
          </a:blip>
          <a:srcRect r="4313"/>
          <a:stretch/>
        </p:blipFill>
        <p:spPr>
          <a:xfrm>
            <a:off x="4445230" y="2625208"/>
            <a:ext cx="4407318" cy="3070640"/>
          </a:xfrm>
          <a:prstGeom prst="roundRect">
            <a:avLst>
              <a:gd name="adj" fmla="val 0"/>
            </a:avLst>
          </a:prstGeom>
          <a:solidFill>
            <a:srgbClr val="FFFFFF">
              <a:shade val="85000"/>
            </a:srgbClr>
          </a:solidFill>
          <a:ln>
            <a:solidFill>
              <a:srgbClr val="000000"/>
            </a:solidFill>
          </a:ln>
          <a:effectLst>
            <a:reflection blurRad="12700" stA="38000" endPos="28000" dist="5000" dir="5400000" sy="-100000" algn="bl" rotWithShape="0"/>
          </a:effectLst>
        </p:spPr>
      </p:pic>
    </p:spTree>
    <p:extLst>
      <p:ext uri="{BB962C8B-B14F-4D97-AF65-F5344CB8AC3E}">
        <p14:creationId xmlns:p14="http://schemas.microsoft.com/office/powerpoint/2010/main" val="34927142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Benefits </a:t>
            </a:r>
          </a:p>
        </p:txBody>
      </p:sp>
      <p:sp>
        <p:nvSpPr>
          <p:cNvPr id="3" name="Content Placeholder 2"/>
          <p:cNvSpPr>
            <a:spLocks noGrp="1"/>
          </p:cNvSpPr>
          <p:nvPr>
            <p:ph idx="1"/>
          </p:nvPr>
        </p:nvSpPr>
        <p:spPr>
          <a:xfrm>
            <a:off x="260350" y="2513774"/>
            <a:ext cx="8629650" cy="3465785"/>
          </a:xfrm>
        </p:spPr>
        <p:txBody>
          <a:bodyPr/>
          <a:lstStyle/>
          <a:p>
            <a:r>
              <a:rPr lang="en-US" sz="1800" dirty="0" smtClean="0"/>
              <a:t>PV4 </a:t>
            </a:r>
            <a:r>
              <a:rPr lang="en-US" sz="1800" dirty="0"/>
              <a:t>POS protocol can be </a:t>
            </a:r>
            <a:r>
              <a:rPr lang="en-US" sz="1800" dirty="0" smtClean="0"/>
              <a:t/>
            </a:r>
            <a:br>
              <a:rPr lang="en-US" sz="1800" dirty="0" smtClean="0"/>
            </a:br>
            <a:r>
              <a:rPr lang="en-US" sz="1800" dirty="0" smtClean="0"/>
              <a:t>modified </a:t>
            </a:r>
            <a:r>
              <a:rPr lang="en-US" sz="1800" dirty="0"/>
              <a:t>to meet the user’s </a:t>
            </a:r>
            <a:r>
              <a:rPr lang="en-US" sz="1800" dirty="0" smtClean="0"/>
              <a:t>needs</a:t>
            </a:r>
            <a:br>
              <a:rPr lang="en-US" sz="1800" dirty="0" smtClean="0"/>
            </a:br>
            <a:r>
              <a:rPr lang="en-US" sz="1800" dirty="0" smtClean="0"/>
              <a:t> </a:t>
            </a:r>
          </a:p>
          <a:p>
            <a:r>
              <a:rPr lang="en-US" sz="1800" dirty="0"/>
              <a:t>Enables future system </a:t>
            </a:r>
            <a:r>
              <a:rPr lang="en-US" sz="1800" dirty="0" smtClean="0"/>
              <a:t>expansion </a:t>
            </a:r>
            <a:br>
              <a:rPr lang="en-US" sz="1800" dirty="0" smtClean="0"/>
            </a:br>
            <a:r>
              <a:rPr lang="en-US" sz="1800" dirty="0" smtClean="0"/>
              <a:t>through</a:t>
            </a:r>
            <a:r>
              <a:rPr lang="en-US" sz="1800" dirty="0"/>
              <a:t> </a:t>
            </a:r>
            <a:r>
              <a:rPr lang="en-US" sz="1800" dirty="0" smtClean="0"/>
              <a:t>increased </a:t>
            </a:r>
            <a:r>
              <a:rPr lang="en-US" sz="1800" dirty="0"/>
              <a:t>memory size </a:t>
            </a:r>
            <a:r>
              <a:rPr lang="en-US" sz="1800" dirty="0" smtClean="0"/>
              <a:t/>
            </a:r>
            <a:br>
              <a:rPr lang="en-US" sz="1800" dirty="0" smtClean="0"/>
            </a:br>
            <a:endParaRPr lang="en-US" sz="1800" dirty="0"/>
          </a:p>
          <a:p>
            <a:r>
              <a:rPr lang="en-US" sz="1800" dirty="0" smtClean="0"/>
              <a:t>Fuel site data can be exported for </a:t>
            </a:r>
            <a:br>
              <a:rPr lang="en-US" sz="1800" dirty="0" smtClean="0"/>
            </a:br>
            <a:r>
              <a:rPr lang="en-US" sz="1800" dirty="0" smtClean="0"/>
              <a:t>use with most major business</a:t>
            </a:r>
            <a:br>
              <a:rPr lang="en-US" sz="1800" dirty="0" smtClean="0"/>
            </a:br>
            <a:r>
              <a:rPr lang="en-US" sz="1800" dirty="0" smtClean="0"/>
              <a:t>utility software</a:t>
            </a:r>
            <a:endParaRPr lang="en-US" sz="1800" dirty="0"/>
          </a:p>
          <a:p>
            <a:pPr marL="0" indent="0">
              <a:buNone/>
            </a:pPr>
            <a:endParaRPr lang="en-US" sz="1800" dirty="0"/>
          </a:p>
        </p:txBody>
      </p:sp>
      <p:sp>
        <p:nvSpPr>
          <p:cNvPr id="4" name="TextBox 3"/>
          <p:cNvSpPr txBox="1"/>
          <p:nvPr/>
        </p:nvSpPr>
        <p:spPr>
          <a:xfrm>
            <a:off x="1997409" y="1306874"/>
            <a:ext cx="5178466" cy="1692771"/>
          </a:xfrm>
          <a:prstGeom prst="rect">
            <a:avLst/>
          </a:prstGeom>
          <a:noFill/>
        </p:spPr>
        <p:txBody>
          <a:bodyPr wrap="square" rtlCol="0">
            <a:spAutoFit/>
          </a:bodyPr>
          <a:lstStyle/>
          <a:p>
            <a:pPr marL="0" indent="0" algn="ctr">
              <a:buNone/>
            </a:pPr>
            <a:r>
              <a:rPr lang="en-US" b="0" dirty="0">
                <a:latin typeface="Calibri"/>
                <a:cs typeface="Calibri"/>
              </a:rPr>
              <a:t>The SiteSentinel</a:t>
            </a:r>
            <a:r>
              <a:rPr lang="en-US" b="0" baseline="30000" dirty="0">
                <a:latin typeface="Calibri"/>
                <a:cs typeface="Calibri"/>
              </a:rPr>
              <a:t>®</a:t>
            </a:r>
            <a:r>
              <a:rPr lang="en-US" b="0" dirty="0">
                <a:latin typeface="Calibri"/>
                <a:cs typeface="Calibri"/>
              </a:rPr>
              <a:t> iTouch</a:t>
            </a:r>
            <a:r>
              <a:rPr lang="en-US" b="0" baseline="30000" dirty="0">
                <a:latin typeface="Calibri"/>
                <a:cs typeface="Calibri"/>
              </a:rPr>
              <a:t>™</a:t>
            </a:r>
            <a:r>
              <a:rPr lang="en-US" b="0" dirty="0">
                <a:latin typeface="Calibri"/>
                <a:cs typeface="Calibri"/>
              </a:rPr>
              <a:t> is</a:t>
            </a:r>
          </a:p>
          <a:p>
            <a:pPr marL="0" indent="0" algn="ctr">
              <a:buNone/>
            </a:pPr>
            <a:r>
              <a:rPr lang="en-US" sz="2800" u="sng" dirty="0">
                <a:solidFill>
                  <a:srgbClr val="FF7829"/>
                </a:solidFill>
                <a:latin typeface="Calibri"/>
                <a:cs typeface="Calibri"/>
              </a:rPr>
              <a:t>Customizable and Expandable</a:t>
            </a:r>
            <a:r>
              <a:rPr lang="en-US" sz="2800" u="sng" dirty="0">
                <a:solidFill>
                  <a:srgbClr val="FF7829"/>
                </a:solidFill>
              </a:rPr>
              <a:t/>
            </a:r>
            <a:br>
              <a:rPr lang="en-US" sz="2800" u="sng" dirty="0">
                <a:solidFill>
                  <a:srgbClr val="FF7829"/>
                </a:solidFill>
              </a:rPr>
            </a:br>
            <a:endParaRPr lang="en-US" sz="2800" u="sng" dirty="0">
              <a:solidFill>
                <a:srgbClr val="FF7829"/>
              </a:solidFill>
            </a:endParaRPr>
          </a:p>
          <a:p>
            <a:endParaRPr lang="en-US" dirty="0"/>
          </a:p>
        </p:txBody>
      </p:sp>
      <p:pic>
        <p:nvPicPr>
          <p:cNvPr id="9" name="Picture 8" descr="SiteSentinel® iTouch™_010.psd"/>
          <p:cNvPicPr>
            <a:picLocks noChangeAspect="1"/>
          </p:cNvPicPr>
          <p:nvPr/>
        </p:nvPicPr>
        <p:blipFill rotWithShape="1">
          <a:blip r:embed="rId2" cstate="print">
            <a:extLst>
              <a:ext uri="{28A0092B-C50C-407E-A947-70E740481C1C}">
                <a14:useLocalDpi xmlns:a14="http://schemas.microsoft.com/office/drawing/2010/main" val="0"/>
              </a:ext>
            </a:extLst>
          </a:blip>
          <a:srcRect l="17222" t="8750" r="16111" b="9417"/>
          <a:stretch/>
        </p:blipFill>
        <p:spPr>
          <a:xfrm>
            <a:off x="3817610" y="2419665"/>
            <a:ext cx="4962380" cy="4060880"/>
          </a:xfrm>
          <a:prstGeom prst="rect">
            <a:avLst/>
          </a:prstGeom>
        </p:spPr>
      </p:pic>
    </p:spTree>
    <p:extLst>
      <p:ext uri="{BB962C8B-B14F-4D97-AF65-F5344CB8AC3E}">
        <p14:creationId xmlns:p14="http://schemas.microsoft.com/office/powerpoint/2010/main" val="30635768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and Specifications </a:t>
            </a:r>
          </a:p>
        </p:txBody>
      </p:sp>
      <p:sp>
        <p:nvSpPr>
          <p:cNvPr id="3" name="Content Placeholder 2"/>
          <p:cNvSpPr>
            <a:spLocks noGrp="1"/>
          </p:cNvSpPr>
          <p:nvPr>
            <p:ph idx="1"/>
          </p:nvPr>
        </p:nvSpPr>
        <p:spPr>
          <a:xfrm>
            <a:off x="260350" y="1222155"/>
            <a:ext cx="8655050" cy="545685"/>
          </a:xfrm>
        </p:spPr>
        <p:txBody>
          <a:bodyPr/>
          <a:lstStyle/>
          <a:p>
            <a:pPr marL="0" indent="0" algn="ctr">
              <a:buNone/>
            </a:pPr>
            <a:r>
              <a:rPr lang="en-US" sz="2800" b="1" u="sng" dirty="0">
                <a:solidFill>
                  <a:srgbClr val="FF7829"/>
                </a:solidFill>
              </a:rPr>
              <a:t>Software </a:t>
            </a:r>
            <a:r>
              <a:rPr lang="en-US" sz="2800" b="1" u="sng" dirty="0" smtClean="0">
                <a:solidFill>
                  <a:srgbClr val="FF7829"/>
                </a:solidFill>
              </a:rPr>
              <a:t>Functionality</a:t>
            </a:r>
          </a:p>
          <a:p>
            <a:endParaRPr lang="en-US" sz="1800" dirty="0"/>
          </a:p>
        </p:txBody>
      </p:sp>
      <p:sp>
        <p:nvSpPr>
          <p:cNvPr id="8" name="Content Placeholder 2"/>
          <p:cNvSpPr txBox="1">
            <a:spLocks/>
          </p:cNvSpPr>
          <p:nvPr/>
        </p:nvSpPr>
        <p:spPr bwMode="auto">
          <a:xfrm>
            <a:off x="128270" y="2514907"/>
            <a:ext cx="8629650" cy="328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20000"/>
              </a:spcBef>
              <a:spcAft>
                <a:spcPct val="0"/>
              </a:spcAft>
              <a:buClr>
                <a:srgbClr val="FF8000"/>
              </a:buClr>
              <a:buFont typeface="Wingdings" charset="0"/>
              <a:buChar char="§"/>
              <a:defRPr sz="2400">
                <a:solidFill>
                  <a:schemeClr val="tx1"/>
                </a:solidFill>
                <a:latin typeface="Calibri"/>
                <a:ea typeface="+mn-ea"/>
                <a:cs typeface="Calibri"/>
              </a:defRPr>
            </a:lvl1pPr>
            <a:lvl2pPr marL="630238" indent="-230188" algn="l" rtl="0" eaLnBrk="0" fontAlgn="base" hangingPunct="0">
              <a:spcBef>
                <a:spcPct val="20000"/>
              </a:spcBef>
              <a:spcAft>
                <a:spcPct val="0"/>
              </a:spcAft>
              <a:buClr>
                <a:srgbClr val="FF8000"/>
              </a:buClr>
              <a:buFont typeface="Times" charset="0"/>
              <a:buChar char="•"/>
              <a:defRPr sz="2000">
                <a:solidFill>
                  <a:schemeClr val="tx1"/>
                </a:solidFill>
                <a:latin typeface="Calibri"/>
                <a:ea typeface="+mn-ea"/>
                <a:cs typeface="Calibri"/>
              </a:defRPr>
            </a:lvl2pPr>
            <a:lvl3pPr marL="9731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3pPr>
            <a:lvl4pPr marL="1316038" indent="-228600" algn="l" rtl="0" eaLnBrk="0" fontAlgn="base" hangingPunct="0">
              <a:spcBef>
                <a:spcPct val="20000"/>
              </a:spcBef>
              <a:spcAft>
                <a:spcPct val="0"/>
              </a:spcAft>
              <a:buClr>
                <a:srgbClr val="FF8000"/>
              </a:buClr>
              <a:buFont typeface="Times" charset="0"/>
              <a:buChar char="•"/>
              <a:defRPr sz="1600">
                <a:solidFill>
                  <a:schemeClr val="tx1"/>
                </a:solidFill>
                <a:latin typeface="Calibri"/>
                <a:ea typeface="+mn-ea"/>
                <a:cs typeface="Calibri"/>
              </a:defRPr>
            </a:lvl4pPr>
            <a:lvl5pPr marL="16589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5pPr>
            <a:lvl6pPr marL="2116138" indent="-228600" algn="l" rtl="0" eaLnBrk="0" fontAlgn="base" hangingPunct="0">
              <a:spcBef>
                <a:spcPct val="20000"/>
              </a:spcBef>
              <a:spcAft>
                <a:spcPct val="0"/>
              </a:spcAft>
              <a:buClr>
                <a:srgbClr val="FF8000"/>
              </a:buClr>
              <a:buChar char="-"/>
              <a:defRPr sz="1600">
                <a:solidFill>
                  <a:schemeClr val="tx1"/>
                </a:solidFill>
                <a:latin typeface="+mn-lt"/>
                <a:ea typeface="+mn-ea"/>
              </a:defRPr>
            </a:lvl6pPr>
            <a:lvl7pPr marL="2573338" indent="-228600" algn="l" rtl="0" eaLnBrk="0" fontAlgn="base" hangingPunct="0">
              <a:spcBef>
                <a:spcPct val="20000"/>
              </a:spcBef>
              <a:spcAft>
                <a:spcPct val="0"/>
              </a:spcAft>
              <a:buClr>
                <a:srgbClr val="FF8000"/>
              </a:buClr>
              <a:buChar char="-"/>
              <a:defRPr sz="1600">
                <a:solidFill>
                  <a:schemeClr val="tx1"/>
                </a:solidFill>
                <a:latin typeface="+mn-lt"/>
                <a:ea typeface="+mn-ea"/>
              </a:defRPr>
            </a:lvl7pPr>
            <a:lvl8pPr marL="3030538" indent="-228600" algn="l" rtl="0" eaLnBrk="0" fontAlgn="base" hangingPunct="0">
              <a:spcBef>
                <a:spcPct val="20000"/>
              </a:spcBef>
              <a:spcAft>
                <a:spcPct val="0"/>
              </a:spcAft>
              <a:buClr>
                <a:srgbClr val="FF8000"/>
              </a:buClr>
              <a:buChar char="-"/>
              <a:defRPr sz="1600">
                <a:solidFill>
                  <a:schemeClr val="tx1"/>
                </a:solidFill>
                <a:latin typeface="+mn-lt"/>
                <a:ea typeface="+mn-ea"/>
              </a:defRPr>
            </a:lvl8pPr>
            <a:lvl9pPr marL="3487738" indent="-228600" algn="l" rtl="0" eaLnBrk="0" fontAlgn="base" hangingPunct="0">
              <a:spcBef>
                <a:spcPct val="20000"/>
              </a:spcBef>
              <a:spcAft>
                <a:spcPct val="0"/>
              </a:spcAft>
              <a:buClr>
                <a:srgbClr val="FF8000"/>
              </a:buClr>
              <a:buChar char="-"/>
              <a:defRPr sz="1600">
                <a:solidFill>
                  <a:schemeClr val="tx1"/>
                </a:solidFill>
                <a:latin typeface="+mn-lt"/>
                <a:ea typeface="+mn-ea"/>
              </a:defRPr>
            </a:lvl9pPr>
          </a:lstStyle>
          <a:p>
            <a:r>
              <a:rPr lang="en-US" sz="1800" b="0" dirty="0"/>
              <a:t>Windows</a:t>
            </a:r>
            <a:r>
              <a:rPr lang="en-US" sz="1800" b="0" baseline="30000" dirty="0"/>
              <a:t>®</a:t>
            </a:r>
            <a:r>
              <a:rPr lang="en-US" sz="1800" b="0" dirty="0" smtClean="0"/>
              <a:t>- based SiteConnect</a:t>
            </a:r>
            <a:r>
              <a:rPr lang="en-US" sz="1800" b="0" baseline="30000" dirty="0" smtClean="0"/>
              <a:t>™</a:t>
            </a:r>
            <a:r>
              <a:rPr lang="en-US" sz="1800" b="0" dirty="0" smtClean="0"/>
              <a:t> </a:t>
            </a:r>
            <a:br>
              <a:rPr lang="en-US" sz="1800" b="0" dirty="0" smtClean="0"/>
            </a:br>
            <a:r>
              <a:rPr lang="en-US" sz="1800" b="0" dirty="0" smtClean="0"/>
              <a:t>makes </a:t>
            </a:r>
            <a:r>
              <a:rPr lang="en-US" sz="1800" b="0" dirty="0"/>
              <a:t>site configuration easy </a:t>
            </a:r>
            <a:r>
              <a:rPr lang="en-US" sz="1800" b="0" dirty="0" smtClean="0"/>
              <a:t/>
            </a:r>
            <a:br>
              <a:rPr lang="en-US" sz="1800" b="0" dirty="0" smtClean="0"/>
            </a:br>
            <a:endParaRPr lang="en-US" sz="1800" b="0" dirty="0">
              <a:solidFill>
                <a:srgbClr val="000000"/>
              </a:solidFill>
            </a:endParaRPr>
          </a:p>
          <a:p>
            <a:r>
              <a:rPr lang="en-US" sz="1800" b="0" dirty="0"/>
              <a:t>Compatible with SmartTalk</a:t>
            </a:r>
            <a:r>
              <a:rPr lang="en-US" sz="1800" b="0" baseline="30000" dirty="0"/>
              <a:t>®</a:t>
            </a:r>
            <a:r>
              <a:rPr lang="en-US" sz="1800" b="0" dirty="0"/>
              <a:t> </a:t>
            </a:r>
            <a:r>
              <a:rPr lang="en-US" sz="1800" b="0" dirty="0" smtClean="0"/>
              <a:t>software</a:t>
            </a:r>
            <a:br>
              <a:rPr lang="en-US" sz="1800" b="0" dirty="0" smtClean="0"/>
            </a:br>
            <a:r>
              <a:rPr lang="en-US" sz="1800" b="0" dirty="0" smtClean="0"/>
              <a:t>for enhanced </a:t>
            </a:r>
            <a:r>
              <a:rPr lang="en-US" sz="1800" b="0" dirty="0"/>
              <a:t>business </a:t>
            </a:r>
            <a:r>
              <a:rPr lang="en-US" sz="1800" b="0" dirty="0" smtClean="0"/>
              <a:t>management</a:t>
            </a:r>
            <a:br>
              <a:rPr lang="en-US" sz="1800" b="0" dirty="0" smtClean="0"/>
            </a:br>
            <a:r>
              <a:rPr lang="en-US" sz="1800" b="0" dirty="0" smtClean="0"/>
              <a:t> </a:t>
            </a:r>
            <a:r>
              <a:rPr lang="en-US" sz="1800" b="0" dirty="0"/>
              <a:t>and compliance reporting </a:t>
            </a:r>
            <a:r>
              <a:rPr lang="en-US" sz="1800" b="0" dirty="0" smtClean="0"/>
              <a:t/>
            </a:r>
            <a:br>
              <a:rPr lang="en-US" sz="1800" b="0" dirty="0" smtClean="0"/>
            </a:br>
            <a:endParaRPr lang="en-US" sz="1800" b="0" dirty="0" smtClean="0"/>
          </a:p>
          <a:p>
            <a:r>
              <a:rPr lang="en-US" sz="1800" b="0" dirty="0"/>
              <a:t>Automatic Leak Detection can </a:t>
            </a:r>
            <a:r>
              <a:rPr lang="en-US" sz="1800" b="0" dirty="0" smtClean="0"/>
              <a:t>be</a:t>
            </a:r>
            <a:br>
              <a:rPr lang="en-US" sz="1800" b="0" dirty="0" smtClean="0"/>
            </a:br>
            <a:r>
              <a:rPr lang="en-US" sz="1800" b="0" dirty="0" smtClean="0"/>
              <a:t>pre-programmed </a:t>
            </a:r>
            <a:r>
              <a:rPr lang="en-US" sz="1800" b="0" dirty="0"/>
              <a:t>to perform daily, </a:t>
            </a:r>
            <a:br>
              <a:rPr lang="en-US" sz="1800" b="0" dirty="0"/>
            </a:br>
            <a:r>
              <a:rPr lang="en-US" sz="1800" b="0" dirty="0" smtClean="0"/>
              <a:t>monthly</a:t>
            </a:r>
            <a:r>
              <a:rPr lang="en-US" sz="1800" b="0" dirty="0"/>
              <a:t>, </a:t>
            </a:r>
            <a:r>
              <a:rPr lang="en-US" sz="1800" b="0" dirty="0" smtClean="0"/>
              <a:t>and </a:t>
            </a:r>
            <a:r>
              <a:rPr lang="en-US" sz="1800" b="0" dirty="0"/>
              <a:t>annually required leak tests </a:t>
            </a:r>
          </a:p>
        </p:txBody>
      </p:sp>
      <p:pic>
        <p:nvPicPr>
          <p:cNvPr id="6" name="Picture 5" descr="Screen Shot 2014-08-11 at 2.23.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624" y="2253143"/>
            <a:ext cx="3693459" cy="28448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4" name="Picture 3" descr="Screen Shot 2014-08-13 at 2.03.40 PM.png"/>
          <p:cNvPicPr>
            <a:picLocks noChangeAspect="1"/>
          </p:cNvPicPr>
          <p:nvPr/>
        </p:nvPicPr>
        <p:blipFill rotWithShape="1">
          <a:blip r:embed="rId3">
            <a:extLst>
              <a:ext uri="{28A0092B-C50C-407E-A947-70E740481C1C}">
                <a14:useLocalDpi xmlns:a14="http://schemas.microsoft.com/office/drawing/2010/main" val="0"/>
              </a:ext>
            </a:extLst>
          </a:blip>
          <a:srcRect l="1001"/>
          <a:stretch/>
        </p:blipFill>
        <p:spPr>
          <a:xfrm>
            <a:off x="5743890" y="3153228"/>
            <a:ext cx="3065749" cy="2086937"/>
          </a:xfrm>
          <a:prstGeom prst="roundRect">
            <a:avLst>
              <a:gd name="adj" fmla="val 0"/>
            </a:avLst>
          </a:prstGeom>
          <a:solidFill>
            <a:srgbClr val="FFFFFF">
              <a:shade val="85000"/>
            </a:srgbClr>
          </a:solidFill>
          <a:ln>
            <a:solidFill>
              <a:srgbClr val="000000"/>
            </a:solidFill>
          </a:ln>
          <a:effectLst>
            <a:reflection blurRad="12700" stA="38000" endPos="28000" dist="5000" dir="5400000" sy="-100000" algn="bl" rotWithShape="0"/>
          </a:effectLst>
        </p:spPr>
      </p:pic>
      <p:pic>
        <p:nvPicPr>
          <p:cNvPr id="7" name="Picture 6" descr="Screen Shot 2014-08-11 at 2.21.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676" y="4734576"/>
            <a:ext cx="3574828" cy="125924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2036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and </a:t>
            </a:r>
            <a:r>
              <a:rPr lang="en-US" dirty="0" smtClean="0"/>
              <a:t>Specifications</a:t>
            </a:r>
            <a:endParaRPr lang="en-US" dirty="0"/>
          </a:p>
        </p:txBody>
      </p:sp>
      <p:sp>
        <p:nvSpPr>
          <p:cNvPr id="3" name="Content Placeholder 2"/>
          <p:cNvSpPr>
            <a:spLocks noGrp="1"/>
          </p:cNvSpPr>
          <p:nvPr>
            <p:ph idx="1"/>
          </p:nvPr>
        </p:nvSpPr>
        <p:spPr>
          <a:xfrm>
            <a:off x="270679" y="2515001"/>
            <a:ext cx="3447881" cy="4081632"/>
          </a:xfrm>
        </p:spPr>
        <p:txBody>
          <a:bodyPr numCol="1"/>
          <a:lstStyle/>
          <a:p>
            <a:r>
              <a:rPr lang="en-US" sz="1800" dirty="0" smtClean="0"/>
              <a:t>Certified </a:t>
            </a:r>
            <a:r>
              <a:rPr lang="en-US" sz="1800" dirty="0"/>
              <a:t>leak detection meets or exceeds U.S. EPA regulatory requirements </a:t>
            </a:r>
            <a:r>
              <a:rPr lang="en-US" sz="1800" dirty="0" smtClean="0"/>
              <a:t/>
            </a:r>
            <a:br>
              <a:rPr lang="en-US" sz="1800" dirty="0" smtClean="0"/>
            </a:br>
            <a:endParaRPr lang="en-US" sz="1800" dirty="0"/>
          </a:p>
          <a:p>
            <a:r>
              <a:rPr lang="en-US" sz="1800" dirty="0"/>
              <a:t>Automatic Leak Detection </a:t>
            </a:r>
            <a:r>
              <a:rPr lang="en-US" sz="1800" dirty="0" smtClean="0"/>
              <a:t>performs government-mandated </a:t>
            </a:r>
            <a:r>
              <a:rPr lang="en-US" sz="1800" dirty="0"/>
              <a:t>leak tests </a:t>
            </a:r>
            <a:r>
              <a:rPr lang="en-US" sz="1800" dirty="0" smtClean="0"/>
              <a:t/>
            </a:r>
            <a:br>
              <a:rPr lang="en-US" sz="1800" dirty="0" smtClean="0"/>
            </a:br>
            <a:endParaRPr lang="en-US" sz="1800" dirty="0"/>
          </a:p>
          <a:p>
            <a:r>
              <a:rPr lang="en-US" sz="1800" dirty="0"/>
              <a:t>System can </a:t>
            </a:r>
            <a:r>
              <a:rPr lang="en-US" sz="1800" dirty="0" smtClean="0"/>
              <a:t>automatically</a:t>
            </a:r>
            <a:br>
              <a:rPr lang="en-US" sz="1800" dirty="0" smtClean="0"/>
            </a:br>
            <a:r>
              <a:rPr lang="en-US" sz="1800" dirty="0" smtClean="0"/>
              <a:t>email </a:t>
            </a:r>
            <a:r>
              <a:rPr lang="en-US" sz="1800" dirty="0"/>
              <a:t>alarms and </a:t>
            </a:r>
            <a:r>
              <a:rPr lang="en-US" sz="1800" dirty="0" smtClean="0"/>
              <a:t>events</a:t>
            </a:r>
            <a:endParaRPr lang="en-US" sz="1800" dirty="0"/>
          </a:p>
        </p:txBody>
      </p:sp>
      <p:pic>
        <p:nvPicPr>
          <p:cNvPr id="5" name="Picture 4" descr="iTouch Screen 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896" y="2612947"/>
            <a:ext cx="4834024" cy="2583895"/>
          </a:xfrm>
          <a:prstGeom prst="roundRect">
            <a:avLst>
              <a:gd name="adj" fmla="val 0"/>
            </a:avLst>
          </a:prstGeom>
          <a:solidFill>
            <a:srgbClr val="FFFFFF">
              <a:shade val="85000"/>
            </a:srgbClr>
          </a:solidFill>
          <a:ln>
            <a:solidFill>
              <a:srgbClr val="000000"/>
            </a:solidFill>
          </a:ln>
          <a:effectLst>
            <a:reflection blurRad="12700" stA="38000" endPos="28000" dist="5000" dir="5400000" sy="-100000" algn="bl" rotWithShape="0"/>
          </a:effectLst>
        </p:spPr>
      </p:pic>
      <p:sp>
        <p:nvSpPr>
          <p:cNvPr id="7" name="TextBox 6"/>
          <p:cNvSpPr txBox="1"/>
          <p:nvPr/>
        </p:nvSpPr>
        <p:spPr>
          <a:xfrm>
            <a:off x="2814320" y="1209040"/>
            <a:ext cx="3601720" cy="892552"/>
          </a:xfrm>
          <a:prstGeom prst="rect">
            <a:avLst/>
          </a:prstGeom>
          <a:noFill/>
        </p:spPr>
        <p:txBody>
          <a:bodyPr wrap="square" rtlCol="0">
            <a:spAutoFit/>
          </a:bodyPr>
          <a:lstStyle/>
          <a:p>
            <a:r>
              <a:rPr lang="en-US" sz="2800" u="sng" dirty="0">
                <a:solidFill>
                  <a:srgbClr val="FF7829"/>
                </a:solidFill>
                <a:latin typeface="Calibri"/>
                <a:cs typeface="Calibri"/>
              </a:rPr>
              <a:t>Compliance Assistance</a:t>
            </a:r>
          </a:p>
          <a:p>
            <a:endParaRPr lang="en-US" dirty="0"/>
          </a:p>
        </p:txBody>
      </p:sp>
    </p:spTree>
    <p:extLst>
      <p:ext uri="{BB962C8B-B14F-4D97-AF65-F5344CB8AC3E}">
        <p14:creationId xmlns:p14="http://schemas.microsoft.com/office/powerpoint/2010/main" val="16077235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13 at 1.56.19 PM.png"/>
          <p:cNvPicPr>
            <a:picLocks noChangeAspect="1"/>
          </p:cNvPicPr>
          <p:nvPr/>
        </p:nvPicPr>
        <p:blipFill rotWithShape="1">
          <a:blip r:embed="rId2">
            <a:extLst>
              <a:ext uri="{28A0092B-C50C-407E-A947-70E740481C1C}">
                <a14:useLocalDpi xmlns:a14="http://schemas.microsoft.com/office/drawing/2010/main" val="0"/>
              </a:ext>
            </a:extLst>
          </a:blip>
          <a:srcRect t="35893"/>
          <a:stretch/>
        </p:blipFill>
        <p:spPr>
          <a:xfrm>
            <a:off x="1430009" y="4180141"/>
            <a:ext cx="6283982" cy="2250541"/>
          </a:xfrm>
          <a:prstGeom prst="roundRect">
            <a:avLst>
              <a:gd name="adj" fmla="val 0"/>
            </a:avLst>
          </a:prstGeom>
          <a:solidFill>
            <a:srgbClr val="FFFFFF">
              <a:shade val="85000"/>
            </a:srgbClr>
          </a:solidFill>
          <a:ln>
            <a:solidFill>
              <a:srgbClr val="000000"/>
            </a:solid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a:t>Features and Specifications </a:t>
            </a:r>
          </a:p>
        </p:txBody>
      </p:sp>
      <p:sp>
        <p:nvSpPr>
          <p:cNvPr id="3" name="Content Placeholder 2"/>
          <p:cNvSpPr>
            <a:spLocks noGrp="1"/>
          </p:cNvSpPr>
          <p:nvPr>
            <p:ph idx="1"/>
          </p:nvPr>
        </p:nvSpPr>
        <p:spPr>
          <a:xfrm>
            <a:off x="230908" y="2043712"/>
            <a:ext cx="8683451" cy="2024854"/>
          </a:xfrm>
          <a:prstGeom prst="rect">
            <a:avLst/>
          </a:prstGeom>
        </p:spPr>
        <p:txBody>
          <a:bodyPr numCol="1" spcCol="274320"/>
          <a:lstStyle/>
          <a:p>
            <a:r>
              <a:rPr lang="en-US" sz="1800" dirty="0"/>
              <a:t>Monitors up to 16 probes or sensors that can be connected in any combination </a:t>
            </a:r>
            <a:r>
              <a:rPr lang="en-US" sz="1800" dirty="0" smtClean="0"/>
              <a:t/>
            </a:r>
            <a:br>
              <a:rPr lang="en-US" sz="1800" dirty="0" smtClean="0"/>
            </a:br>
            <a:endParaRPr lang="en-US" sz="1800" dirty="0" smtClean="0"/>
          </a:p>
          <a:p>
            <a:r>
              <a:rPr lang="en-US" sz="1800" dirty="0"/>
              <a:t>A graphic display provides </a:t>
            </a:r>
            <a:r>
              <a:rPr lang="en-US" sz="1800" dirty="0" smtClean="0"/>
              <a:t>real</a:t>
            </a:r>
            <a:r>
              <a:rPr lang="en-US" sz="1800" dirty="0"/>
              <a:t>-time inventory data, delivery status, alarm conditions </a:t>
            </a:r>
            <a:r>
              <a:rPr lang="en-US" sz="1800" spc="-40" dirty="0"/>
              <a:t>and </a:t>
            </a:r>
            <a:r>
              <a:rPr lang="en-US" sz="1800" spc="-40" dirty="0" smtClean="0"/>
              <a:t>leak</a:t>
            </a:r>
            <a:r>
              <a:rPr lang="en-US" sz="1800" spc="-40" dirty="0"/>
              <a:t>-detection information </a:t>
            </a:r>
            <a:r>
              <a:rPr lang="en-US" sz="1800" spc="-40" dirty="0" smtClean="0"/>
              <a:t/>
            </a:r>
            <a:br>
              <a:rPr lang="en-US" sz="1800" spc="-40" dirty="0" smtClean="0"/>
            </a:br>
            <a:endParaRPr lang="en-US" sz="1800" spc="-40" dirty="0"/>
          </a:p>
          <a:p>
            <a:r>
              <a:rPr lang="en-US" sz="1800" spc="-40" dirty="0"/>
              <a:t>System provides more than 400 correction factors </a:t>
            </a:r>
            <a:r>
              <a:rPr lang="en-US" sz="1800" spc="-40" dirty="0" smtClean="0"/>
              <a:t>to help ensure an </a:t>
            </a:r>
            <a:r>
              <a:rPr lang="en-US" sz="1800" spc="-40" dirty="0"/>
              <a:t>accurate tank chart </a:t>
            </a:r>
          </a:p>
          <a:p>
            <a:endParaRPr lang="en-US" sz="1800" dirty="0"/>
          </a:p>
        </p:txBody>
      </p:sp>
      <p:sp>
        <p:nvSpPr>
          <p:cNvPr id="8" name="TextBox 7"/>
          <p:cNvSpPr txBox="1"/>
          <p:nvPr/>
        </p:nvSpPr>
        <p:spPr>
          <a:xfrm>
            <a:off x="2646219" y="1222463"/>
            <a:ext cx="3851563" cy="523220"/>
          </a:xfrm>
          <a:prstGeom prst="rect">
            <a:avLst/>
          </a:prstGeom>
          <a:noFill/>
        </p:spPr>
        <p:txBody>
          <a:bodyPr wrap="square" rtlCol="0">
            <a:spAutoFit/>
          </a:bodyPr>
          <a:lstStyle/>
          <a:p>
            <a:r>
              <a:rPr lang="en-US" sz="2800" u="sng" dirty="0">
                <a:solidFill>
                  <a:srgbClr val="FF7829"/>
                </a:solidFill>
                <a:latin typeface="Calibri"/>
                <a:cs typeface="Calibri"/>
              </a:rPr>
              <a:t>Precision Inventory Data</a:t>
            </a:r>
          </a:p>
        </p:txBody>
      </p:sp>
    </p:spTree>
    <p:extLst>
      <p:ext uri="{BB962C8B-B14F-4D97-AF65-F5344CB8AC3E}">
        <p14:creationId xmlns:p14="http://schemas.microsoft.com/office/powerpoint/2010/main" val="31585282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and Specifications </a:t>
            </a:r>
          </a:p>
        </p:txBody>
      </p:sp>
      <p:sp>
        <p:nvSpPr>
          <p:cNvPr id="3" name="Content Placeholder 2"/>
          <p:cNvSpPr>
            <a:spLocks noGrp="1"/>
          </p:cNvSpPr>
          <p:nvPr>
            <p:ph idx="1"/>
          </p:nvPr>
        </p:nvSpPr>
        <p:spPr>
          <a:xfrm>
            <a:off x="4197350" y="2041936"/>
            <a:ext cx="4380923" cy="3543096"/>
          </a:xfrm>
        </p:spPr>
        <p:txBody>
          <a:bodyPr/>
          <a:lstStyle/>
          <a:p>
            <a:pPr marL="0" indent="0">
              <a:buNone/>
            </a:pPr>
            <a:endParaRPr lang="en-US" sz="2800" b="1" dirty="0" smtClean="0"/>
          </a:p>
          <a:p>
            <a:r>
              <a:rPr lang="en-US" sz="1800" dirty="0" smtClean="0"/>
              <a:t>Inventory</a:t>
            </a:r>
            <a:r>
              <a:rPr lang="en-US" sz="1800" dirty="0"/>
              <a:t>, delivery, alarm and leak reports are available at a touch </a:t>
            </a:r>
            <a:r>
              <a:rPr lang="en-US" sz="1800" dirty="0" smtClean="0"/>
              <a:t/>
            </a:r>
            <a:br>
              <a:rPr lang="en-US" sz="1800" dirty="0" smtClean="0"/>
            </a:br>
            <a:endParaRPr lang="en-US" sz="1800" dirty="0"/>
          </a:p>
          <a:p>
            <a:r>
              <a:rPr lang="en-US" sz="1800" dirty="0"/>
              <a:t>Reports can be printed on the iTouch™ external printer or from </a:t>
            </a:r>
            <a:r>
              <a:rPr lang="en-US" sz="1800" dirty="0" err="1"/>
              <a:t>SiteConnect</a:t>
            </a:r>
            <a:r>
              <a:rPr lang="en-US" sz="1800" dirty="0"/>
              <a:t>™ on a PC printer </a:t>
            </a:r>
            <a:r>
              <a:rPr lang="en-US" sz="1800" dirty="0" smtClean="0"/>
              <a:t/>
            </a:r>
            <a:br>
              <a:rPr lang="en-US" sz="1800" dirty="0" smtClean="0"/>
            </a:br>
            <a:endParaRPr lang="en-US" sz="1800" dirty="0" smtClean="0"/>
          </a:p>
          <a:p>
            <a:r>
              <a:rPr lang="en-US" sz="1800" dirty="0"/>
              <a:t>Reports can be configured to meet localized settings (date/time formats and metric/English units) </a:t>
            </a:r>
          </a:p>
        </p:txBody>
      </p:sp>
      <p:sp>
        <p:nvSpPr>
          <p:cNvPr id="4" name="TextBox 3"/>
          <p:cNvSpPr txBox="1"/>
          <p:nvPr/>
        </p:nvSpPr>
        <p:spPr>
          <a:xfrm>
            <a:off x="4229082" y="1232900"/>
            <a:ext cx="3994816" cy="523220"/>
          </a:xfrm>
          <a:prstGeom prst="rect">
            <a:avLst/>
          </a:prstGeom>
          <a:noFill/>
        </p:spPr>
        <p:txBody>
          <a:bodyPr wrap="square" rtlCol="0">
            <a:spAutoFit/>
          </a:bodyPr>
          <a:lstStyle/>
          <a:p>
            <a:r>
              <a:rPr lang="en-US" sz="2800" u="sng" dirty="0">
                <a:solidFill>
                  <a:srgbClr val="FF7829"/>
                </a:solidFill>
                <a:latin typeface="Calibri"/>
                <a:cs typeface="Calibri"/>
              </a:rPr>
              <a:t>Reporting </a:t>
            </a:r>
            <a:r>
              <a:rPr lang="en-US" sz="2800" u="sng" dirty="0" smtClean="0">
                <a:solidFill>
                  <a:srgbClr val="FF7829"/>
                </a:solidFill>
                <a:latin typeface="Calibri"/>
                <a:cs typeface="Calibri"/>
              </a:rPr>
              <a:t>Management</a:t>
            </a:r>
            <a:endParaRPr lang="en-US" sz="2800" u="sng" dirty="0">
              <a:solidFill>
                <a:srgbClr val="FF7829"/>
              </a:solidFill>
              <a:latin typeface="Calibri"/>
              <a:cs typeface="Calibri"/>
            </a:endParaRPr>
          </a:p>
        </p:txBody>
      </p:sp>
      <p:pic>
        <p:nvPicPr>
          <p:cNvPr id="5" name="Picture 4" descr="IMG_2832_itouchB.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1360"/>
            <a:ext cx="4313362" cy="5906640"/>
          </a:xfrm>
          <a:prstGeom prst="rect">
            <a:avLst/>
          </a:prstGeom>
        </p:spPr>
      </p:pic>
    </p:spTree>
    <p:extLst>
      <p:ext uri="{BB962C8B-B14F-4D97-AF65-F5344CB8AC3E}">
        <p14:creationId xmlns:p14="http://schemas.microsoft.com/office/powerpoint/2010/main" val="30377307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Env Sales Mtg F">
  <a:themeElements>
    <a:clrScheme name="">
      <a:dk1>
        <a:srgbClr val="000000"/>
      </a:dk1>
      <a:lt1>
        <a:srgbClr val="FFFFFF"/>
      </a:lt1>
      <a:dk2>
        <a:srgbClr val="000000"/>
      </a:dk2>
      <a:lt2>
        <a:srgbClr val="808080"/>
      </a:lt2>
      <a:accent1>
        <a:srgbClr val="A8E2FF"/>
      </a:accent1>
      <a:accent2>
        <a:srgbClr val="006699"/>
      </a:accent2>
      <a:accent3>
        <a:srgbClr val="FFFFFF"/>
      </a:accent3>
      <a:accent4>
        <a:srgbClr val="000000"/>
      </a:accent4>
      <a:accent5>
        <a:srgbClr val="D1EEFF"/>
      </a:accent5>
      <a:accent6>
        <a:srgbClr val="005C8A"/>
      </a:accent6>
      <a:hlink>
        <a:srgbClr val="66CCFF"/>
      </a:hlink>
      <a:folHlink>
        <a:srgbClr val="FF8000"/>
      </a:folHlink>
    </a:clrScheme>
    <a:fontScheme name="Env Sales Mtg F">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Env Sales Mtg 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v Sales Mtg 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v Sales Mtg 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v Sales Mtg 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v Sales Mtg 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v Sales Mtg 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v Sales Mtg 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v Sales Mtg 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v Sales Mtg 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v Sales Mtg 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v Sales Mtg 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v Sales Mtg 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dh004:Andy Working Files:5961 Corp Powerpoint Updates:04 Working files:Env Sales Mtg F.pot</Template>
  <TotalTime>24049</TotalTime>
  <Words>382</Words>
  <Application>Microsoft Macintosh PowerPoint</Application>
  <PresentationFormat>Letter Paper (8.5x11 in)</PresentationFormat>
  <Paragraphs>85</Paragraphs>
  <Slides>12</Slides>
  <Notes>0</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Env Sales Mtg F</vt:lpstr>
      <vt:lpstr>Office Theme</vt:lpstr>
      <vt:lpstr>OPW’s SiteSentinel® iTouch™  Overview, Features and Benefits </vt:lpstr>
      <vt:lpstr>Product Introduction</vt:lpstr>
      <vt:lpstr>Key Benefits </vt:lpstr>
      <vt:lpstr>Key Benefits </vt:lpstr>
      <vt:lpstr>Key Benefits </vt:lpstr>
      <vt:lpstr>Features and Specifications </vt:lpstr>
      <vt:lpstr>Features and Specifications</vt:lpstr>
      <vt:lpstr>Features and Specifications </vt:lpstr>
      <vt:lpstr>Features and Specifications </vt:lpstr>
      <vt:lpstr>Features and Specifications </vt:lpstr>
      <vt:lpstr>Q &amp; A</vt:lpstr>
      <vt:lpstr>CONCLUSION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The Way In Fluid Handling Solutions Worldwide</dc:title>
  <dc:creator>Keith Moye</dc:creator>
  <cp:lastModifiedBy>Izabela Mikolajczyk</cp:lastModifiedBy>
  <cp:revision>681</cp:revision>
  <cp:lastPrinted>2014-08-15T20:58:18Z</cp:lastPrinted>
  <dcterms:created xsi:type="dcterms:W3CDTF">2011-12-22T18:46:02Z</dcterms:created>
  <dcterms:modified xsi:type="dcterms:W3CDTF">2014-08-25T19:16:24Z</dcterms:modified>
</cp:coreProperties>
</file>