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841" r:id="rId2"/>
  </p:sldMasterIdLst>
  <p:notesMasterIdLst>
    <p:notesMasterId r:id="rId16"/>
  </p:notesMasterIdLst>
  <p:handoutMasterIdLst>
    <p:handoutMasterId r:id="rId17"/>
  </p:handoutMasterIdLst>
  <p:sldIdLst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6" r:id="rId12"/>
    <p:sldId id="403" r:id="rId13"/>
    <p:sldId id="404" r:id="rId14"/>
    <p:sldId id="405" r:id="rId15"/>
  </p:sldIdLst>
  <p:sldSz cx="9144000" cy="6858000" type="letter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19">
          <p15:clr>
            <a:srgbClr val="A4A3A4"/>
          </p15:clr>
        </p15:guide>
        <p15:guide id="2" pos="560">
          <p15:clr>
            <a:srgbClr val="A4A3A4"/>
          </p15:clr>
        </p15:guide>
        <p15:guide id="3" pos="2720">
          <p15:clr>
            <a:srgbClr val="A4A3A4"/>
          </p15:clr>
        </p15:guide>
        <p15:guide id="4" pos="247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lton Stombaugh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29"/>
    <a:srgbClr val="3626DE"/>
    <a:srgbClr val="005088"/>
    <a:srgbClr val="CA0000"/>
    <a:srgbClr val="FFD167"/>
    <a:srgbClr val="17233A"/>
    <a:srgbClr val="273B71"/>
    <a:srgbClr val="45D60A"/>
    <a:srgbClr val="38B02C"/>
    <a:srgbClr val="9D2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2" autoAdjust="0"/>
    <p:restoredTop sz="98297" autoAdjust="0"/>
  </p:normalViewPr>
  <p:slideViewPr>
    <p:cSldViewPr snapToGrid="0">
      <p:cViewPr>
        <p:scale>
          <a:sx n="95" d="100"/>
          <a:sy n="95" d="100"/>
        </p:scale>
        <p:origin x="-1504" y="-272"/>
      </p:cViewPr>
      <p:guideLst>
        <p:guide orient="horz" pos="4239"/>
        <p:guide pos="560"/>
        <p:guide pos="2720"/>
        <p:guide pos="2472"/>
      </p:guideLst>
    </p:cSldViewPr>
  </p:slideViewPr>
  <p:outlineViewPr>
    <p:cViewPr>
      <p:scale>
        <a:sx n="100" d="100"/>
        <a:sy n="100" d="100"/>
      </p:scale>
      <p:origin x="0" y="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3" d="100"/>
          <a:sy n="153" d="100"/>
        </p:scale>
        <p:origin x="-51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0B01986F-148E-3D4F-93DC-85042F3390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22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AE429099-F7C9-A64B-AA74-6060CED916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492" y="2397125"/>
            <a:ext cx="790676" cy="690733"/>
          </a:xfrm>
          <a:prstGeom prst="roundRect">
            <a:avLst>
              <a:gd name="adj" fmla="val 5484"/>
            </a:avLst>
          </a:prstGeom>
          <a:noFill/>
          <a:ln w="6350">
            <a:solidFill>
              <a:srgbClr val="1478A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78170" y="3256644"/>
            <a:ext cx="1921133" cy="2642506"/>
            <a:chOff x="2578170" y="2608944"/>
            <a:chExt cx="2031930" cy="2794906"/>
          </a:xfrm>
        </p:grpSpPr>
        <p:pic>
          <p:nvPicPr>
            <p:cNvPr id="10" name="Picture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6" t="-318" r="50130" b="318"/>
            <a:stretch/>
          </p:blipFill>
          <p:spPr bwMode="auto">
            <a:xfrm>
              <a:off x="2578170" y="2608944"/>
              <a:ext cx="1822239" cy="223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2590800" y="4895850"/>
              <a:ext cx="2019300" cy="50800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anchor="t" anchorCtr="0"/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400" dirty="0" smtClean="0">
                  <a:solidFill>
                    <a:srgbClr val="005088"/>
                  </a:solidFill>
                  <a:latin typeface="Arial" charset="0"/>
                </a:rPr>
                <a:t>Engineered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6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wpres1_Integra500_CoverC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174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8356600" y="6464300"/>
            <a:ext cx="692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0BAA300E-B50B-D149-9D47-B2EE8349D4A6}" type="slidenum">
              <a:rPr lang="en-US" sz="1200">
                <a:solidFill>
                  <a:schemeClr val="bg1"/>
                </a:solidFill>
                <a:latin typeface="Arial" charset="0"/>
              </a:rPr>
              <a:pPr algn="r" eaLnBrk="0" hangingPunct="0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9600" y="4056743"/>
            <a:ext cx="4724400" cy="1567543"/>
          </a:xfrm>
        </p:spPr>
        <p:txBody>
          <a:bodyPr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it </a:t>
            </a:r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762175"/>
            <a:ext cx="4724400" cy="515257"/>
          </a:xfrm>
        </p:spPr>
        <p:txBody>
          <a:bodyPr/>
          <a:lstStyle>
            <a:lvl1pPr marL="0" indent="0" algn="ctr">
              <a:buFont typeface="Wingdings" pitchFamily="1" charset="2"/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6857" y="6465960"/>
            <a:ext cx="4604087" cy="2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93750"/>
            <a:ext cx="1943100" cy="5302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93750"/>
            <a:ext cx="5676900" cy="5302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6CC61-1959-6243-B0D5-93BF757A66D0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9B43-A018-7245-8D67-C941643953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CD9E-8820-4744-8A7A-0088E94062D0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E1EA-8DD7-B141-94A7-F32ED00490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7CB0F-77FB-B84F-90E0-0454E5E69345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81D9-8C76-9142-8A02-0C6A5C0191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E152-4FC0-E94B-98FB-CA69BA9409DA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E30B1-F2A5-5A4C-A827-143633A31F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3BEB2-9528-D641-AFDE-57F1E727DDF5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9B9D8-9FB0-544D-8344-FB89C91DF1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CC7A-A8DC-A745-A5A2-E8A051B42203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25715-B38D-4E4E-A2B6-F436C1E9F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65D26-C9DB-7E4D-AFD7-C8D9CD1CEF02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6C2E-FE44-0940-A988-757F9E1BD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010CC-619C-504B-A608-26C193C1A4F8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E201-AA62-A94E-AEA9-0B450A0BCE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85" y="711200"/>
            <a:ext cx="8511419" cy="311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7E77-5FE5-684E-B05E-72EBBB89FDBB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68DF-17E7-4145-9E70-679BF72DEC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DA57-8E05-FD4B-8031-C4BBD9AC947F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F792-2BC4-AE47-8DFB-BD895124BF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386C5-0490-A34E-950D-B8CD3EAAF466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EBD7-B16C-2146-BC42-05F49DA09F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562100"/>
            <a:ext cx="37084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562100"/>
            <a:ext cx="37084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7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9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W_ppt_slide.ps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74915"/>
            <a:ext cx="8991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098550"/>
            <a:ext cx="865505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8293100" y="6540500"/>
            <a:ext cx="692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EB2E43E7-3CF5-1442-B03A-52A50099ABBF}" type="slidenum">
              <a:rPr lang="en-US" sz="1200">
                <a:solidFill>
                  <a:srgbClr val="1478AD"/>
                </a:solidFill>
                <a:latin typeface="Arial" charset="0"/>
              </a:rPr>
              <a:pPr algn="r" eaLnBrk="0" hangingPunct="0"/>
              <a:t>‹#›</a:t>
            </a:fld>
            <a:endParaRPr lang="en-US" sz="1200" dirty="0">
              <a:solidFill>
                <a:srgbClr val="1478AD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17272" y="270785"/>
            <a:ext cx="4618182" cy="2626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24" r:id="rId1"/>
    <p:sldLayoutId id="2147485303" r:id="rId2"/>
    <p:sldLayoutId id="2147485304" r:id="rId3"/>
    <p:sldLayoutId id="2147485305" r:id="rId4"/>
    <p:sldLayoutId id="2147485306" r:id="rId5"/>
    <p:sldLayoutId id="2147485307" r:id="rId6"/>
    <p:sldLayoutId id="2147485308" r:id="rId7"/>
    <p:sldLayoutId id="2147485309" r:id="rId8"/>
    <p:sldLayoutId id="2147485310" r:id="rId9"/>
    <p:sldLayoutId id="2147485311" r:id="rId10"/>
    <p:sldLayoutId id="21474853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630238" indent="-23018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Times" charset="0"/>
        <a:buChar char="•"/>
        <a:defRPr sz="2000">
          <a:solidFill>
            <a:schemeClr val="tx1"/>
          </a:solidFill>
          <a:latin typeface="Calibri"/>
          <a:ea typeface="+mn-ea"/>
          <a:cs typeface="Calibri"/>
        </a:defRPr>
      </a:lvl2pPr>
      <a:lvl3pPr marL="9731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Calibri"/>
          <a:ea typeface="+mn-ea"/>
          <a:cs typeface="Calibri"/>
        </a:defRPr>
      </a:lvl3pPr>
      <a:lvl4pPr marL="13160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Times" charset="0"/>
        <a:buChar char="•"/>
        <a:defRPr sz="1600">
          <a:solidFill>
            <a:schemeClr val="tx1"/>
          </a:solidFill>
          <a:latin typeface="Calibri"/>
          <a:ea typeface="+mn-ea"/>
          <a:cs typeface="Calibri"/>
        </a:defRPr>
      </a:lvl4pPr>
      <a:lvl5pPr marL="16589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Calibri"/>
          <a:ea typeface="+mn-ea"/>
          <a:cs typeface="Calibri"/>
        </a:defRPr>
      </a:lvl5pPr>
      <a:lvl6pPr marL="21161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6pPr>
      <a:lvl7pPr marL="25733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7pPr>
      <a:lvl8pPr marL="30305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8pPr>
      <a:lvl9pPr marL="34877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B05CE65-7AED-724A-A196-6DD94AD19D8E}" type="datetime1">
              <a:rPr lang="en-US"/>
              <a:pPr>
                <a:defRPr/>
              </a:pPr>
              <a:t>9/9/14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293C40-6F95-EA4D-8064-55D067892E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4182" y="4056743"/>
            <a:ext cx="4779818" cy="1567543"/>
          </a:xfrm>
        </p:spPr>
        <p:txBody>
          <a:bodyPr/>
          <a:lstStyle/>
          <a:p>
            <a:r>
              <a:rPr lang="en-US" sz="2800" dirty="0"/>
              <a:t>OPW’s SiteSentinel</a:t>
            </a:r>
            <a:r>
              <a:rPr lang="en-US" sz="2800" baseline="30000" dirty="0"/>
              <a:t>®</a:t>
            </a:r>
            <a:r>
              <a:rPr lang="en-US" sz="2800" dirty="0"/>
              <a:t> </a:t>
            </a:r>
            <a:r>
              <a:rPr lang="en-US" sz="2800" dirty="0" smtClean="0"/>
              <a:t>Integra</a:t>
            </a:r>
            <a:r>
              <a:rPr lang="en-US" sz="2800" baseline="30000" dirty="0" smtClean="0"/>
              <a:t>™ </a:t>
            </a:r>
            <a:r>
              <a:rPr lang="en-US" sz="2800" dirty="0" smtClean="0"/>
              <a:t>100 and 500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800" i="1" dirty="0" smtClean="0"/>
              <a:t>Overview, Features and Benefits</a:t>
            </a:r>
            <a:r>
              <a:rPr lang="en-US" sz="1800" i="1" dirty="0"/>
              <a:t/>
            </a:r>
            <a:br>
              <a:rPr lang="en-US" sz="1800" i="1" dirty="0"/>
            </a:br>
            <a:endParaRPr lang="en-US" sz="18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and Specifications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1212708"/>
            <a:ext cx="3141579" cy="48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 typeface="Wingdings" charset="0"/>
              <a:buNone/>
            </a:pPr>
            <a:r>
              <a:rPr lang="en-US" sz="2800" b="1" u="sng" dirty="0" smtClean="0">
                <a:solidFill>
                  <a:srgbClr val="FF7829"/>
                </a:solidFill>
              </a:rPr>
              <a:t>Multi-Drop Technology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4104" y="2282182"/>
            <a:ext cx="2820738" cy="404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0" dirty="0" smtClean="0"/>
              <a:t>Multiple probes and sensors </a:t>
            </a:r>
            <a:r>
              <a:rPr lang="en-US" sz="1800" b="0" spc="-80" dirty="0" smtClean="0"/>
              <a:t>can be run back  to the gauge on wire</a:t>
            </a:r>
            <a:br>
              <a:rPr lang="en-US" sz="1800" b="0" spc="-80" dirty="0" smtClean="0"/>
            </a:br>
            <a:endParaRPr lang="en-US" sz="1800" b="0" dirty="0" smtClean="0"/>
          </a:p>
          <a:p>
            <a:pPr>
              <a:lnSpc>
                <a:spcPct val="80000"/>
              </a:lnSpc>
            </a:pPr>
            <a:r>
              <a:rPr lang="en-US" sz="1800" b="0" dirty="0" smtClean="0"/>
              <a:t>Reduces amount of wiring needed for a significant savings on wire expenses </a:t>
            </a:r>
            <a:br>
              <a:rPr lang="en-US" sz="1800" b="0" dirty="0" smtClean="0"/>
            </a:br>
            <a:endParaRPr lang="en-US" sz="1800" b="0" dirty="0" smtClean="0"/>
          </a:p>
          <a:p>
            <a:pPr>
              <a:lnSpc>
                <a:spcPct val="80000"/>
              </a:lnSpc>
            </a:pPr>
            <a:r>
              <a:rPr lang="en-US" sz="1800" b="0" dirty="0" smtClean="0"/>
              <a:t>Less wiring makes for a less labor intensive installation</a:t>
            </a:r>
            <a:br>
              <a:rPr lang="en-US" sz="1800" b="0" dirty="0" smtClean="0"/>
            </a:br>
            <a:endParaRPr lang="en-US" sz="1800" b="0" dirty="0" smtClean="0"/>
          </a:p>
          <a:p>
            <a:pPr>
              <a:lnSpc>
                <a:spcPct val="80000"/>
              </a:lnSpc>
            </a:pPr>
            <a:r>
              <a:rPr lang="en-US" sz="1800" b="0" dirty="0" smtClean="0"/>
              <a:t>Decreases site downtime needed for gauge installation or maintenance</a:t>
            </a:r>
            <a:endParaRPr lang="en-US" sz="1800" b="0" dirty="0"/>
          </a:p>
        </p:txBody>
      </p:sp>
      <p:pic>
        <p:nvPicPr>
          <p:cNvPr id="7" name="Picture 6" descr="wiring diagram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09" y="1040310"/>
            <a:ext cx="7407677" cy="57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37095"/>
            <a:ext cx="8791286" cy="5299831"/>
          </a:xfrm>
        </p:spPr>
        <p:txBody>
          <a:bodyPr numCol="3" spcCol="274320"/>
          <a:lstStyle/>
          <a:p>
            <a:pPr marL="0" indent="0">
              <a:buNone/>
            </a:pPr>
            <a:r>
              <a:rPr lang="en-US" sz="1600" b="1" dirty="0"/>
              <a:t>Dimensions and Display: </a:t>
            </a:r>
            <a:endParaRPr lang="en-US" sz="1600" dirty="0"/>
          </a:p>
          <a:p>
            <a:r>
              <a:rPr lang="en-US" sz="1600" dirty="0"/>
              <a:t>14.5 inch W x 12 inch H x 4 inch D (37 cm x 30 cm x 10 cm)  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Operating Requirements:</a:t>
            </a:r>
            <a:endParaRPr lang="en-US" sz="1600" dirty="0"/>
          </a:p>
          <a:p>
            <a:r>
              <a:rPr lang="en-US" sz="1600" dirty="0"/>
              <a:t>32° F to 122° F (0° C to 50° C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Typical Mounting Location: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 smtClean="0"/>
              <a:t>Indoor, Non-Hazardous Area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Power Requirements: </a:t>
            </a:r>
            <a:endParaRPr lang="en-US" sz="1600" b="1" dirty="0"/>
          </a:p>
          <a:p>
            <a:pPr>
              <a:lnSpc>
                <a:spcPct val="80000"/>
              </a:lnSpc>
            </a:pPr>
            <a:r>
              <a:rPr lang="en-US" sz="1600" dirty="0"/>
              <a:t>96-264 VAC, 50/60 </a:t>
            </a:r>
            <a:r>
              <a:rPr lang="en-US" sz="1600" dirty="0" smtClean="0"/>
              <a:t>Hz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Humidity: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Non-Condensing (Max 95%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Communication </a:t>
            </a:r>
            <a:r>
              <a:rPr lang="en-US" sz="1600" b="1" dirty="0"/>
              <a:t>Ports: </a:t>
            </a:r>
            <a:endParaRPr lang="en-US" sz="1600" dirty="0"/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(1) x Ethernet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(1) RS-485 </a:t>
            </a:r>
            <a:br>
              <a:rPr lang="en-US" sz="1400" dirty="0" smtClean="0"/>
            </a:br>
            <a:r>
              <a:rPr lang="en-US" sz="1400" dirty="0" smtClean="0"/>
              <a:t>( Integra 500 only)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(2) x RS-232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(2) x USB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(2) Internal USB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(1) modem (optional)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 smtClean="0"/>
              <a:t>Relays</a:t>
            </a:r>
            <a:endParaRPr lang="en-US" sz="1600" dirty="0"/>
          </a:p>
          <a:p>
            <a:r>
              <a:rPr lang="en-US" sz="1600" dirty="0" smtClean="0"/>
              <a:t>Standard </a:t>
            </a:r>
            <a:r>
              <a:rPr lang="en-US" sz="1600" dirty="0"/>
              <a:t>one (1) output and one (1) input internal relay </a:t>
            </a:r>
            <a:r>
              <a:rPr lang="en-US" sz="1600" dirty="0" smtClean="0"/>
              <a:t>connection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Up </a:t>
            </a:r>
            <a:r>
              <a:rPr lang="en-US" sz="1600" dirty="0"/>
              <a:t>to 16 relays maximum, four (4) output relays per module using optional </a:t>
            </a:r>
            <a:r>
              <a:rPr lang="en-US" sz="1600" dirty="0" smtClean="0"/>
              <a:t>OM4 (</a:t>
            </a:r>
            <a:r>
              <a:rPr lang="en-US" sz="1600" dirty="0"/>
              <a:t>Integra 500 only)</a:t>
            </a:r>
          </a:p>
        </p:txBody>
      </p:sp>
      <p:pic>
        <p:nvPicPr>
          <p:cNvPr id="5" name="Picture 4" descr="SiteSentinel® Integra_007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8" y="3118027"/>
            <a:ext cx="6874186" cy="45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364" y="1675827"/>
            <a:ext cx="7123545" cy="4119991"/>
          </a:xfrm>
        </p:spPr>
        <p:txBody>
          <a:bodyPr/>
          <a:lstStyle/>
          <a:p>
            <a:r>
              <a:rPr lang="en-US" sz="1800" dirty="0" smtClean="0">
                <a:solidFill>
                  <a:srgbClr val="7F7F7F"/>
                </a:solidFill>
              </a:rPr>
              <a:t>What </a:t>
            </a:r>
            <a:r>
              <a:rPr lang="en-US" sz="1800" dirty="0">
                <a:solidFill>
                  <a:srgbClr val="7F7F7F"/>
                </a:solidFill>
              </a:rPr>
              <a:t>kind of warranty coverage does the SiteSentinel</a:t>
            </a:r>
            <a:r>
              <a:rPr lang="en-US" sz="1800" baseline="30000" dirty="0">
                <a:solidFill>
                  <a:srgbClr val="7F7F7F"/>
                </a:solidFill>
              </a:rPr>
              <a:t>®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dirty="0" smtClean="0">
                <a:solidFill>
                  <a:srgbClr val="7F7F7F"/>
                </a:solidFill>
              </a:rPr>
              <a:t>Integra™ offer</a:t>
            </a:r>
            <a:r>
              <a:rPr lang="en-US" sz="1800" dirty="0">
                <a:solidFill>
                  <a:srgbClr val="7F7F7F"/>
                </a:solidFill>
              </a:rPr>
              <a:t>? </a:t>
            </a:r>
            <a:endParaRPr lang="en-US" sz="1800" dirty="0" smtClean="0">
              <a:solidFill>
                <a:srgbClr val="7F7F7F"/>
              </a:solidFill>
            </a:endParaRPr>
          </a:p>
          <a:p>
            <a:endParaRPr lang="en-US" sz="1800" dirty="0">
              <a:solidFill>
                <a:srgbClr val="7F7F7F"/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months from date of installation or 18 months from manufacturer’s shipment date. Upgrades and replacement parts are covered for 90 days from the date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installation or for the remainder of the system’s original warranty, whichever is greater. 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How difficult  is it to configure the SiteSentinel</a:t>
            </a:r>
            <a:r>
              <a:rPr lang="en-US" sz="1800" baseline="30000" dirty="0">
                <a:solidFill>
                  <a:srgbClr val="7F7F7F"/>
                </a:solidFill>
              </a:rPr>
              <a:t>®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Integra</a:t>
            </a:r>
            <a:r>
              <a:rPr lang="en-US" sz="1800" dirty="0">
                <a:solidFill>
                  <a:srgbClr val="7F7F7F"/>
                </a:solidFill>
              </a:rPr>
              <a:t>™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b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All digital devices are automatically detected and configured, making it one of the most user-friendly tank gauges in the industry. 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0463" y="1362521"/>
            <a:ext cx="65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bg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Q</a:t>
            </a:r>
            <a:endParaRPr lang="en-US" sz="5400" cap="all" dirty="0">
              <a:ln w="0"/>
              <a:solidFill>
                <a:schemeClr val="bg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463" y="3836477"/>
            <a:ext cx="65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bg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Q</a:t>
            </a:r>
            <a:endParaRPr lang="en-US" sz="5400" cap="all" dirty="0">
              <a:ln w="0"/>
              <a:solidFill>
                <a:schemeClr val="bg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405" y="2124518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A</a:t>
            </a:r>
            <a:endParaRPr lang="en-US" sz="5400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405" y="4801677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A</a:t>
            </a:r>
            <a:endParaRPr lang="en-US" sz="5400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137920" y="3847583"/>
            <a:ext cx="6966989" cy="1321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7829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26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hite_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2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109" y="2909636"/>
            <a:ext cx="2421981" cy="323979"/>
          </a:xfrm>
        </p:spPr>
        <p:txBody>
          <a:bodyPr numCol="1" spcCol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/>
              <a:t>Easy to Use: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66887" y="1235747"/>
            <a:ext cx="81421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Calibri"/>
                <a:cs typeface="Calibri"/>
              </a:rPr>
              <a:t>The SiteSentinel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>
                <a:latin typeface="Calibri"/>
                <a:cs typeface="Calibri"/>
              </a:rPr>
              <a:t> </a:t>
            </a:r>
            <a:r>
              <a:rPr lang="en-US" b="0" dirty="0" smtClean="0">
                <a:latin typeface="Calibri"/>
                <a:cs typeface="Calibri"/>
              </a:rPr>
              <a:t>Integra™ 100 and 500 tank gauges deliver </a:t>
            </a:r>
            <a:br>
              <a:rPr lang="en-US" b="0" dirty="0" smtClean="0">
                <a:latin typeface="Calibri"/>
                <a:cs typeface="Calibri"/>
              </a:rPr>
            </a:br>
            <a:r>
              <a:rPr lang="en-US" i="1" u="sng" dirty="0">
                <a:solidFill>
                  <a:srgbClr val="FF7829"/>
                </a:solidFill>
                <a:latin typeface="Calibri"/>
                <a:cs typeface="Calibri"/>
              </a:rPr>
              <a:t> </a:t>
            </a:r>
            <a:r>
              <a:rPr lang="en-US" i="1" u="sng" dirty="0" smtClean="0">
                <a:solidFill>
                  <a:srgbClr val="FF7829"/>
                </a:solidFill>
                <a:latin typeface="Calibri"/>
                <a:cs typeface="Calibri"/>
              </a:rPr>
              <a:t>comprehensive </a:t>
            </a:r>
            <a:r>
              <a:rPr lang="en-US" i="1" u="sng" dirty="0">
                <a:solidFill>
                  <a:srgbClr val="FF7829"/>
                </a:solidFill>
                <a:latin typeface="Calibri"/>
                <a:cs typeface="Calibri"/>
              </a:rPr>
              <a:t>monitoring capabilities for superior inventory </a:t>
            </a:r>
            <a:r>
              <a:rPr lang="en-US" i="1" u="sng" dirty="0" smtClean="0">
                <a:solidFill>
                  <a:srgbClr val="FF7829"/>
                </a:solidFill>
                <a:latin typeface="Calibri"/>
                <a:cs typeface="Calibri"/>
              </a:rPr>
              <a:t>management.</a:t>
            </a:r>
            <a:endParaRPr lang="en-US" b="0" dirty="0">
              <a:solidFill>
                <a:srgbClr val="FF7829"/>
              </a:solidFill>
              <a:latin typeface="Calibri"/>
              <a:cs typeface="Calibri"/>
            </a:endParaRPr>
          </a:p>
        </p:txBody>
      </p:sp>
      <p:pic>
        <p:nvPicPr>
          <p:cNvPr id="12" name="Picture 11" descr="SiteSentinel® Integra 100™_003B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6" r="28536" b="28788"/>
          <a:stretch/>
        </p:blipFill>
        <p:spPr>
          <a:xfrm>
            <a:off x="334817" y="2354603"/>
            <a:ext cx="3475183" cy="4734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649" y="2270018"/>
            <a:ext cx="596900" cy="59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103" y="4486564"/>
            <a:ext cx="596900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649" y="4486562"/>
            <a:ext cx="596900" cy="596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103" y="2270018"/>
            <a:ext cx="596900" cy="59690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985746" y="5126180"/>
            <a:ext cx="2606707" cy="32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Upgradeable:</a:t>
            </a:r>
            <a:r>
              <a:rPr lang="en-US" sz="2000" dirty="0" smtClean="0"/>
              <a:t> </a:t>
            </a:r>
            <a:endParaRPr lang="en-US" sz="1400" b="0" dirty="0" smtClean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6489832" y="5137726"/>
            <a:ext cx="2469443" cy="33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Versatile:</a:t>
            </a:r>
            <a:endParaRPr lang="en-US" sz="2000" b="0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494962" y="2909636"/>
            <a:ext cx="2459182" cy="30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Economical:</a:t>
            </a:r>
            <a:endParaRPr lang="en-US" b="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106972" y="3290636"/>
            <a:ext cx="2364254" cy="94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 typeface="Wingdings" charset="0"/>
              <a:buNone/>
            </a:pPr>
            <a:r>
              <a:rPr lang="en-US" sz="1400" b="0" dirty="0" smtClean="0"/>
              <a:t>A graphic touchscreen and remote access software provides a user-friendly experience.</a:t>
            </a:r>
            <a:endParaRPr lang="en-US" sz="1600" b="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106972" y="5487642"/>
            <a:ext cx="2344714" cy="10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b="0" dirty="0" smtClean="0"/>
              <a:t>The Integra 100 can be upgraded to the Integra 500 via a software update; the Integra 500 can be expanded through VSmart capability. 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554023" y="3300403"/>
            <a:ext cx="2341061" cy="77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b="0" dirty="0" smtClean="0"/>
              <a:t>The Integra significantly</a:t>
            </a:r>
            <a:br>
              <a:rPr lang="en-US" sz="1400" b="0" dirty="0" smtClean="0"/>
            </a:br>
            <a:r>
              <a:rPr lang="en-US" sz="1400" b="0" dirty="0" smtClean="0"/>
              <a:t> reduces installation costs through multi-drop technology. </a:t>
            </a:r>
            <a:endParaRPr lang="en-US" b="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554023" y="5487642"/>
            <a:ext cx="2293597" cy="119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b="0" dirty="0" smtClean="0"/>
              <a:t>Capable of monitoring 32 probes, the Integra is the ideal inventory management solution for even the largest fuel sites. </a:t>
            </a:r>
            <a:endParaRPr lang="en-US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35650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</a:t>
            </a: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825" y="2116668"/>
            <a:ext cx="4114397" cy="448733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smtClean="0"/>
              <a:t>Easy to Use:</a:t>
            </a:r>
            <a:r>
              <a:rPr lang="en-US" dirty="0" smtClean="0"/>
              <a:t> </a:t>
            </a:r>
            <a:r>
              <a:rPr lang="en-US" sz="1800" dirty="0" smtClean="0"/>
              <a:t> </a:t>
            </a:r>
            <a:r>
              <a:rPr lang="en-US" sz="1600" dirty="0" smtClean="0"/>
              <a:t>A </a:t>
            </a:r>
            <a:r>
              <a:rPr lang="en-US" sz="1600" dirty="0"/>
              <a:t>graphic touchscreen and remote access software provide a user-friendly experience. 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dirty="0" smtClean="0"/>
              <a:t>Versatile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sz="1600" dirty="0" smtClean="0"/>
              <a:t>Capable </a:t>
            </a:r>
            <a:r>
              <a:rPr lang="en-US" sz="1600" dirty="0"/>
              <a:t>of monitoring </a:t>
            </a:r>
            <a:r>
              <a:rPr lang="en-US" sz="1600" dirty="0" smtClean="0"/>
              <a:t>up to 32 </a:t>
            </a:r>
            <a:r>
              <a:rPr lang="en-US" sz="1600" dirty="0"/>
              <a:t>probes, the Integra is the ideal inventory management solution for even the largest fuel sites.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 smtClean="0"/>
              <a:t>Economical:</a:t>
            </a:r>
            <a:r>
              <a:rPr lang="en-US" dirty="0" smtClean="0"/>
              <a:t> </a:t>
            </a:r>
            <a:r>
              <a:rPr lang="en-US" sz="1600" dirty="0"/>
              <a:t>The Integra significantly reduces installation costs through multi-drop technology. </a:t>
            </a:r>
            <a:r>
              <a:rPr lang="en-US" sz="1600" dirty="0" smtClean="0"/>
              <a:t>  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dirty="0" smtClean="0"/>
              <a:t>Upgradeable:</a:t>
            </a:r>
            <a:r>
              <a:rPr lang="en-US" dirty="0" smtClean="0"/>
              <a:t> </a:t>
            </a:r>
            <a:r>
              <a:rPr lang="en-US" sz="1600" dirty="0"/>
              <a:t>The Integra 100 can be upgraded to the Integra 500 via a software update; the Integra 500 can be expanded through VSmart capability.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5841" y="1199445"/>
            <a:ext cx="955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The SiteSentinel</a:t>
            </a:r>
            <a:r>
              <a:rPr lang="en-US" b="0" baseline="30000" dirty="0" smtClean="0">
                <a:latin typeface="Calibri"/>
                <a:cs typeface="Calibri"/>
              </a:rPr>
              <a:t>®</a:t>
            </a:r>
            <a:r>
              <a:rPr lang="en-US" b="0" dirty="0" smtClean="0">
                <a:latin typeface="Calibri"/>
                <a:cs typeface="Calibri"/>
              </a:rPr>
              <a:t> Integra</a:t>
            </a:r>
            <a:r>
              <a:rPr lang="en-US" b="0" baseline="30000" dirty="0" smtClean="0">
                <a:latin typeface="Calibri"/>
                <a:cs typeface="Calibri"/>
              </a:rPr>
              <a:t>™</a:t>
            </a:r>
            <a:r>
              <a:rPr lang="en-US" b="0" dirty="0" smtClean="0">
                <a:latin typeface="Calibri"/>
                <a:cs typeface="Calibri"/>
              </a:rPr>
              <a:t> 100 and 500 tank gauges deliver</a:t>
            </a:r>
          </a:p>
          <a:p>
            <a:r>
              <a:rPr lang="en-US" i="1" u="sng" dirty="0" smtClean="0">
                <a:solidFill>
                  <a:srgbClr val="FF7829"/>
                </a:solidFill>
                <a:latin typeface="Calibri"/>
                <a:cs typeface="Calibri"/>
              </a:rPr>
              <a:t>comprehensive monitoring capabilities for inventory management.</a:t>
            </a:r>
            <a:endParaRPr lang="en-US" b="0" dirty="0">
              <a:solidFill>
                <a:srgbClr val="FF7829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4578124"/>
            <a:ext cx="787400" cy="787400"/>
          </a:xfrm>
          <a:prstGeom prst="rect">
            <a:avLst/>
          </a:prstGeom>
        </p:spPr>
      </p:pic>
      <p:pic>
        <p:nvPicPr>
          <p:cNvPr id="5" name="Picture 4" descr="SiteSentinel® Integra 500™_005b_B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r="15343"/>
          <a:stretch/>
        </p:blipFill>
        <p:spPr>
          <a:xfrm>
            <a:off x="5160819" y="2217136"/>
            <a:ext cx="3983181" cy="5010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55" y="2293060"/>
            <a:ext cx="796636" cy="796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36" y="5601510"/>
            <a:ext cx="781629" cy="781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35" y="3298864"/>
            <a:ext cx="778165" cy="7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Benefits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7606" y="1241486"/>
            <a:ext cx="644880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latin typeface="Calibri"/>
                <a:cs typeface="Calibri"/>
              </a:rPr>
              <a:t>The SiteSentinel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>
                <a:latin typeface="Calibri"/>
                <a:cs typeface="Calibri"/>
              </a:rPr>
              <a:t> </a:t>
            </a:r>
            <a:r>
              <a:rPr lang="en-US" b="0" dirty="0" smtClean="0">
                <a:latin typeface="Calibri"/>
                <a:cs typeface="Calibri"/>
              </a:rPr>
              <a:t>Integra</a:t>
            </a:r>
            <a:r>
              <a:rPr lang="en-US" b="0" baseline="30000" dirty="0" smtClean="0">
                <a:latin typeface="Calibri"/>
                <a:cs typeface="Calibri"/>
              </a:rPr>
              <a:t>™</a:t>
            </a:r>
            <a:r>
              <a:rPr lang="en-US" b="0" dirty="0" smtClean="0">
                <a:latin typeface="Calibri"/>
                <a:cs typeface="Calibri"/>
              </a:rPr>
              <a:t> 100 and 500 gauges are</a:t>
            </a:r>
            <a:br>
              <a:rPr lang="en-US" b="0" dirty="0" smtClean="0">
                <a:latin typeface="Calibri"/>
                <a:cs typeface="Calibri"/>
              </a:rPr>
            </a:br>
            <a:r>
              <a:rPr lang="en-US" sz="2800" u="sng" dirty="0" smtClean="0">
                <a:solidFill>
                  <a:srgbClr val="FF7829"/>
                </a:solidFill>
                <a:latin typeface="Calibri"/>
                <a:cs typeface="Calibri"/>
              </a:rPr>
              <a:t>User-friendly and Convenient</a:t>
            </a:r>
            <a:endParaRPr lang="en-US" sz="2800" u="sng" dirty="0">
              <a:solidFill>
                <a:srgbClr val="FF7829"/>
              </a:solidFill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84800" y="2604912"/>
            <a:ext cx="3401402" cy="34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Features a large color touchscreen for one-touch access to critical inventory data</a:t>
            </a:r>
            <a:br>
              <a:rPr lang="en-US" sz="1800" b="0" dirty="0" smtClean="0"/>
            </a:br>
            <a:endParaRPr lang="en-US" sz="1800" b="0" dirty="0" smtClean="0"/>
          </a:p>
          <a:p>
            <a:r>
              <a:rPr lang="en-US" sz="1800" b="0" dirty="0" smtClean="0"/>
              <a:t>Remote </a:t>
            </a:r>
            <a:r>
              <a:rPr lang="en-US" sz="1800" b="0" dirty="0"/>
              <a:t>accessibility makes interacting with the gauge from anywhere possible</a:t>
            </a:r>
          </a:p>
          <a:p>
            <a:endParaRPr lang="en-US" sz="1800" b="0" dirty="0"/>
          </a:p>
          <a:p>
            <a:r>
              <a:rPr lang="en-US" sz="1800" b="0" dirty="0" smtClean="0"/>
              <a:t>Automated reporting requires less interaction from the user. </a:t>
            </a:r>
          </a:p>
        </p:txBody>
      </p:sp>
      <p:pic>
        <p:nvPicPr>
          <p:cNvPr id="6" name="Picture 5" descr="SamsShoot-98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/>
          <a:stretch/>
        </p:blipFill>
        <p:spPr>
          <a:xfrm>
            <a:off x="369454" y="2643909"/>
            <a:ext cx="4768273" cy="34049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67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Benefits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1239812"/>
            <a:ext cx="8679848" cy="88576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SiteSentinel</a:t>
            </a:r>
            <a:r>
              <a:rPr lang="en-US" baseline="30000" dirty="0" smtClean="0"/>
              <a:t>®</a:t>
            </a:r>
            <a:r>
              <a:rPr lang="en-US" dirty="0" smtClean="0"/>
              <a:t> Integra</a:t>
            </a:r>
            <a:r>
              <a:rPr lang="en-US" baseline="30000" dirty="0" smtClean="0"/>
              <a:t>™</a:t>
            </a:r>
            <a:r>
              <a:rPr lang="en-US" dirty="0" smtClean="0"/>
              <a:t> 100 and 500 tank gauges are</a:t>
            </a:r>
            <a:br>
              <a:rPr lang="en-US" dirty="0" smtClean="0"/>
            </a:br>
            <a:r>
              <a:rPr lang="en-US" sz="2800" b="1" u="sng" dirty="0" smtClean="0">
                <a:solidFill>
                  <a:srgbClr val="FF7829"/>
                </a:solidFill>
              </a:rPr>
              <a:t>Economical yet Effective</a:t>
            </a:r>
            <a:r>
              <a:rPr lang="en-US" sz="2800" b="1" dirty="0" smtClean="0"/>
              <a:t> </a:t>
            </a:r>
          </a:p>
        </p:txBody>
      </p:sp>
      <p:pic>
        <p:nvPicPr>
          <p:cNvPr id="4" name="Picture 3" descr="graphs1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5" y="3228472"/>
            <a:ext cx="6830834" cy="356859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0527" y="2162233"/>
            <a:ext cx="8679848" cy="10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Multi-drop technology substantially reduces installation costs. </a:t>
            </a:r>
          </a:p>
          <a:p>
            <a:r>
              <a:rPr lang="en-US" sz="1800" b="0" dirty="0" smtClean="0"/>
              <a:t>OPW’s advanced technology ensures accurate inventory, alert and leak-detection data </a:t>
            </a:r>
          </a:p>
          <a:p>
            <a:r>
              <a:rPr lang="en-US" sz="1800" b="0" dirty="0" smtClean="0"/>
              <a:t>Remote accessibility allows for a reduction in monitoring labor and training costs</a:t>
            </a:r>
          </a:p>
        </p:txBody>
      </p:sp>
    </p:spTree>
    <p:extLst>
      <p:ext uri="{BB962C8B-B14F-4D97-AF65-F5344CB8AC3E}">
        <p14:creationId xmlns:p14="http://schemas.microsoft.com/office/powerpoint/2010/main" val="34927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Benefits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58148"/>
            <a:ext cx="8629650" cy="431627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dirty="0"/>
              <a:t>The SiteSentinel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Integra</a:t>
            </a:r>
            <a:r>
              <a:rPr lang="en-US" baseline="30000" dirty="0" smtClean="0"/>
              <a:t>™</a:t>
            </a:r>
            <a:r>
              <a:rPr lang="en-US" dirty="0" smtClean="0"/>
              <a:t> 100 and 500 tank gauges are</a:t>
            </a: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2800" b="1" u="sng" dirty="0" smtClean="0">
                <a:solidFill>
                  <a:srgbClr val="FF7829"/>
                </a:solidFill>
              </a:rPr>
              <a:t>Upgradeable and Expandable</a:t>
            </a:r>
            <a:r>
              <a:rPr lang="en-US" sz="2800" b="1" dirty="0" smtClean="0">
                <a:solidFill>
                  <a:srgbClr val="FF7829"/>
                </a:solidFill>
              </a:rPr>
              <a:t/>
            </a:r>
            <a:br>
              <a:rPr lang="en-US" sz="2800" b="1" dirty="0" smtClean="0">
                <a:solidFill>
                  <a:srgbClr val="FF7829"/>
                </a:solidFill>
              </a:rPr>
            </a:br>
            <a:endParaRPr lang="en-US" sz="2800" b="1" dirty="0">
              <a:solidFill>
                <a:srgbClr val="FF7829"/>
              </a:solidFill>
            </a:endParaRPr>
          </a:p>
          <a:p>
            <a:r>
              <a:rPr lang="en-US" sz="1800" dirty="0"/>
              <a:t>Integra software can be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field</a:t>
            </a:r>
            <a:r>
              <a:rPr lang="en-US" sz="1800" dirty="0"/>
              <a:t>-upgraded </a:t>
            </a:r>
          </a:p>
          <a:p>
            <a:endParaRPr lang="en-US" sz="1800" dirty="0" smtClean="0"/>
          </a:p>
          <a:p>
            <a:r>
              <a:rPr lang="en-US" sz="1800" dirty="0"/>
              <a:t>The Integra 100 can be upgraded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to </a:t>
            </a:r>
            <a:r>
              <a:rPr lang="en-US" sz="1800" dirty="0"/>
              <a:t>the Integra 500 via a simple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software </a:t>
            </a:r>
            <a:r>
              <a:rPr lang="en-US" sz="1800" dirty="0"/>
              <a:t>upgrade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/>
              <a:t>The Integra 500 can be expanded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to </a:t>
            </a:r>
            <a:r>
              <a:rPr lang="en-US" sz="1800" dirty="0"/>
              <a:t>monitor up to 32 probes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via </a:t>
            </a:r>
            <a:r>
              <a:rPr lang="en-US" sz="1800" dirty="0"/>
              <a:t>VSmart compatibility </a:t>
            </a:r>
          </a:p>
        </p:txBody>
      </p:sp>
      <p:pic>
        <p:nvPicPr>
          <p:cNvPr id="5" name="Picture 4" descr="The VSmart Module_004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6" t="29924" r="19570"/>
          <a:stretch/>
        </p:blipFill>
        <p:spPr>
          <a:xfrm>
            <a:off x="3625271" y="2066636"/>
            <a:ext cx="5334001" cy="42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997" y="1222155"/>
            <a:ext cx="6266006" cy="55957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7829"/>
                </a:solidFill>
              </a:rPr>
              <a:t>Precision Inventory Management</a:t>
            </a:r>
            <a:endParaRPr lang="en-US" sz="1800" dirty="0"/>
          </a:p>
        </p:txBody>
      </p:sp>
      <p:pic>
        <p:nvPicPr>
          <p:cNvPr id="7" name="Picture 6" descr="Screen Shot 2014-08-13 at 1.56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3"/>
          <a:stretch/>
        </p:blipFill>
        <p:spPr>
          <a:xfrm>
            <a:off x="1430009" y="4180141"/>
            <a:ext cx="6283982" cy="225054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38996" y="1996081"/>
            <a:ext cx="6266006" cy="20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Provides gross and net-corrected tank volume, product level, </a:t>
            </a:r>
            <a:br>
              <a:rPr lang="en-US" sz="1800" b="0" dirty="0" smtClean="0"/>
            </a:br>
            <a:r>
              <a:rPr lang="en-US" sz="1800" b="0" dirty="0" smtClean="0"/>
              <a:t>water level and temperature for individual tanks</a:t>
            </a:r>
          </a:p>
          <a:p>
            <a:r>
              <a:rPr lang="en-US" sz="1800" b="0" dirty="0" smtClean="0"/>
              <a:t>Statistical Leak Detection provides continuous leak detection</a:t>
            </a:r>
          </a:p>
          <a:p>
            <a:r>
              <a:rPr lang="en-US" sz="1800" b="0" dirty="0" smtClean="0"/>
              <a:t>Program Automatic Leak Detection to perform daily, weekly, </a:t>
            </a:r>
            <a:br>
              <a:rPr lang="en-US" sz="1800" b="0" dirty="0" smtClean="0"/>
            </a:br>
            <a:r>
              <a:rPr lang="en-US" sz="1800" b="0" dirty="0" smtClean="0"/>
              <a:t>monthly and annual static leak tests </a:t>
            </a:r>
          </a:p>
          <a:p>
            <a:r>
              <a:rPr lang="en-US" sz="1800" b="0" dirty="0" smtClean="0"/>
              <a:t>Volumetric Line Leak Detection is available 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022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</a:t>
            </a:r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78" y="1221477"/>
            <a:ext cx="8607777" cy="3223523"/>
          </a:xfrm>
        </p:spPr>
        <p:txBody>
          <a:bodyPr numCol="1"/>
          <a:lstStyle/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7829"/>
                </a:solidFill>
              </a:rPr>
              <a:t>Software Functionality</a:t>
            </a:r>
          </a:p>
          <a:p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Touchscreen delivers real-time </a:t>
            </a:r>
            <a:r>
              <a:rPr lang="en-US" sz="1800" dirty="0" smtClean="0"/>
              <a:t>inventory </a:t>
            </a:r>
            <a:r>
              <a:rPr lang="en-US" sz="1800" dirty="0"/>
              <a:t>data, delivery status, </a:t>
            </a:r>
            <a:r>
              <a:rPr lang="en-US" sz="1800" dirty="0" smtClean="0"/>
              <a:t>alarm </a:t>
            </a:r>
            <a:r>
              <a:rPr lang="en-US" sz="1800" dirty="0"/>
              <a:t>conditions and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leak</a:t>
            </a:r>
            <a:r>
              <a:rPr lang="en-US" sz="1800" dirty="0"/>
              <a:t>-detection information 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Communicates </a:t>
            </a:r>
            <a:r>
              <a:rPr lang="en-US" sz="1800" dirty="0"/>
              <a:t>with industry-standard, </a:t>
            </a:r>
            <a:r>
              <a:rPr lang="en-US" sz="1800" dirty="0" smtClean="0"/>
              <a:t>third</a:t>
            </a:r>
            <a:r>
              <a:rPr lang="en-US" sz="1800" dirty="0"/>
              <a:t>-party POS protocol and displays </a:t>
            </a:r>
            <a:r>
              <a:rPr lang="en-US" sz="1800" dirty="0" smtClean="0"/>
              <a:t>format commands</a:t>
            </a:r>
            <a:br>
              <a:rPr lang="en-US" sz="1800" dirty="0" smtClean="0"/>
            </a:b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Includes </a:t>
            </a:r>
            <a:r>
              <a:rPr lang="en-US" sz="1800" dirty="0"/>
              <a:t>address book of </a:t>
            </a:r>
            <a:r>
              <a:rPr lang="en-US" sz="1800" dirty="0" smtClean="0"/>
              <a:t>contacts to </a:t>
            </a:r>
            <a:r>
              <a:rPr lang="en-US" sz="1800" dirty="0"/>
              <a:t>whom the gauge </a:t>
            </a:r>
            <a:r>
              <a:rPr lang="en-US" sz="1800" dirty="0" smtClean="0"/>
              <a:t>can send </a:t>
            </a:r>
            <a:r>
              <a:rPr lang="en-US" sz="1800" dirty="0"/>
              <a:t>text </a:t>
            </a:r>
            <a:r>
              <a:rPr lang="en-US" sz="1800" dirty="0" smtClean="0"/>
              <a:t>messages</a:t>
            </a:r>
            <a:r>
              <a:rPr lang="en-US" sz="1800" dirty="0"/>
              <a:t>, </a:t>
            </a:r>
            <a:r>
              <a:rPr lang="en-US" sz="1800" dirty="0" smtClean="0"/>
              <a:t>fax </a:t>
            </a:r>
            <a:r>
              <a:rPr lang="en-US" sz="1800" dirty="0"/>
              <a:t>and/or emails </a:t>
            </a:r>
            <a:r>
              <a:rPr lang="en-US" sz="1800" dirty="0" smtClean="0"/>
              <a:t>on </a:t>
            </a:r>
            <a:r>
              <a:rPr lang="en-US" sz="1800" dirty="0"/>
              <a:t>any alarms and events</a:t>
            </a:r>
          </a:p>
        </p:txBody>
      </p:sp>
      <p:pic>
        <p:nvPicPr>
          <p:cNvPr id="6" name="Picture 5" descr="INVENTORY-ManD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55" y="4444127"/>
            <a:ext cx="2610425" cy="1957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NVENTO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82" y="4441305"/>
            <a:ext cx="2612050" cy="19627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77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2108511"/>
            <a:ext cx="8716817" cy="2157266"/>
          </a:xfrm>
          <a:prstGeom prst="rect">
            <a:avLst/>
          </a:prstGeom>
        </p:spPr>
        <p:txBody>
          <a:bodyPr numCol="1" spcCol="274320"/>
          <a:lstStyle/>
          <a:p>
            <a:r>
              <a:rPr lang="en-US" sz="1800" dirty="0" smtClean="0"/>
              <a:t>Access </a:t>
            </a:r>
            <a:r>
              <a:rPr lang="en-US" sz="1800" dirty="0"/>
              <a:t>data </a:t>
            </a:r>
            <a:r>
              <a:rPr lang="en-US" sz="1800" dirty="0" smtClean="0"/>
              <a:t>and </a:t>
            </a:r>
            <a:r>
              <a:rPr lang="en-US" sz="1800" dirty="0"/>
              <a:t>interact with the </a:t>
            </a:r>
            <a:r>
              <a:rPr lang="en-US" sz="1800" dirty="0" smtClean="0"/>
              <a:t>gauge, </a:t>
            </a:r>
            <a:r>
              <a:rPr lang="en-US" sz="1800" dirty="0"/>
              <a:t>from </a:t>
            </a:r>
            <a:r>
              <a:rPr lang="en-US" sz="1800" dirty="0" smtClean="0"/>
              <a:t>anywhere, </a:t>
            </a:r>
            <a:r>
              <a:rPr lang="en-US" sz="1800" dirty="0"/>
              <a:t>on most </a:t>
            </a:r>
            <a:r>
              <a:rPr lang="en-US" sz="1800" dirty="0" smtClean="0"/>
              <a:t>devices</a:t>
            </a:r>
          </a:p>
          <a:p>
            <a:r>
              <a:rPr lang="en-US" sz="1800" dirty="0"/>
              <a:t>Train employees </a:t>
            </a:r>
            <a:r>
              <a:rPr lang="en-US" sz="1800" dirty="0" smtClean="0"/>
              <a:t>on </a:t>
            </a:r>
            <a:r>
              <a:rPr lang="en-US" sz="1800" dirty="0"/>
              <a:t>gauge-related processes from one central location</a:t>
            </a:r>
          </a:p>
          <a:p>
            <a:r>
              <a:rPr lang="en-US" sz="1800" dirty="0"/>
              <a:t>Implement software </a:t>
            </a:r>
            <a:r>
              <a:rPr lang="en-US" sz="1800" dirty="0" smtClean="0"/>
              <a:t>updates </a:t>
            </a:r>
            <a:r>
              <a:rPr lang="en-US" sz="1800" dirty="0"/>
              <a:t>and </a:t>
            </a:r>
            <a:r>
              <a:rPr lang="en-US" sz="1800" dirty="0" smtClean="0"/>
              <a:t>upgrades remotely</a:t>
            </a:r>
            <a:endParaRPr lang="en-US" sz="1800" dirty="0"/>
          </a:p>
          <a:p>
            <a:r>
              <a:rPr lang="en-US" sz="1800" dirty="0"/>
              <a:t>Support professionals can see what is happening with the gauge in real time for streamlines troubleshooting.</a:t>
            </a:r>
          </a:p>
          <a:p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955637" y="1222463"/>
            <a:ext cx="3232727" cy="51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7829"/>
                </a:solidFill>
                <a:latin typeface="Calibri"/>
                <a:cs typeface="Calibri"/>
              </a:rPr>
              <a:t>Remote Accessibility </a:t>
            </a:r>
          </a:p>
        </p:txBody>
      </p:sp>
      <p:pic>
        <p:nvPicPr>
          <p:cNvPr id="4" name="Picture 3" descr="mockup for pg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46" y="3190519"/>
            <a:ext cx="6544407" cy="38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 bwMode="auto">
          <a:xfrm>
            <a:off x="6593840" y="1763581"/>
            <a:ext cx="1178560" cy="4406130"/>
          </a:xfrm>
          <a:prstGeom prst="rect">
            <a:avLst/>
          </a:prstGeom>
          <a:solidFill>
            <a:schemeClr val="accent5">
              <a:alpha val="5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851455"/>
              </p:ext>
            </p:extLst>
          </p:nvPr>
        </p:nvGraphicFramePr>
        <p:xfrm>
          <a:off x="199572" y="1390020"/>
          <a:ext cx="8753928" cy="4773506"/>
        </p:xfrm>
        <a:graphic>
          <a:graphicData uri="http://schemas.openxmlformats.org/drawingml/2006/table">
            <a:tbl>
              <a:tblPr firstRow="1" bandRow="1"/>
              <a:tblGrid>
                <a:gridCol w="6411293"/>
                <a:gridCol w="1161535"/>
                <a:gridCol w="1181100"/>
              </a:tblGrid>
              <a:tr h="375073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7829"/>
                          </a:solidFill>
                        </a:rPr>
                        <a:t>PRODUCT FEATURES     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…..........................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elvetica"/>
                          <a:ea typeface="+mn-ea"/>
                          <a:cs typeface="Helvetica"/>
                        </a:rPr>
                        <a:t>The industry’s largest color touchscreen displays real-time inventory data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lang="en-US" sz="1600" b="0" i="0" u="none" strike="noStrike" kern="12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elvetica"/>
                          <a:ea typeface="+mn-ea"/>
                          <a:cs typeface="Helvetica"/>
                        </a:rPr>
                        <a:t>from a single cock-pit view.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chemeClr val="tx1"/>
                          </a:solidFill>
                          <a:latin typeface="Helvetica"/>
                          <a:ea typeface="+mn-ea"/>
                          <a:cs typeface="Helvetica"/>
                        </a:rPr>
                        <a:t>Multi-drop technology substantially reduces needed in-installation wiring and installation labor.</a:t>
                      </a: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elvetica"/>
                          <a:ea typeface="+mn-ea"/>
                          <a:cs typeface="Helvetica"/>
                        </a:rPr>
                        <a:t>Performs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lang="en-US" sz="1600" b="0" i="0" u="none" strike="noStrike" kern="12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elvetica"/>
                          <a:ea typeface="+mn-ea"/>
                          <a:cs typeface="Helvetica"/>
                        </a:rPr>
                        <a:t>Statistical Leak Detection (SLD) and programmable Automatic Leak Detection (ALD).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1407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chemeClr val="tx1"/>
                          </a:solidFill>
                          <a:latin typeface="Helvetica"/>
                          <a:ea typeface="+mn-ea"/>
                          <a:cs typeface="Helvetica"/>
                        </a:rPr>
                        <a:t>Automatic Calibration and Reconciliation (ACR) reconciles daily product sales and transaction data.</a:t>
                      </a: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07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All digital devices – including probes, sensors and accessories – are automatically detected.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Built on a robust Microsoft</a:t>
                      </a:r>
                      <a:r>
                        <a:rPr lang="en-US" sz="1100" b="0" i="0" u="none" strike="noStrike" kern="1200" baseline="8000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®</a:t>
                      </a:r>
                      <a:r>
                        <a:rPr lang="en-US" sz="1600" b="0" i="0" u="none" strike="noStrike" kern="1200" baseline="3000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 platform. Ethernet, RS-232 and USB are standard.</a:t>
                      </a:r>
                    </a:p>
                  </a:txBody>
                  <a:tcPr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Browser interface enables remote configuration and remote access to real-time inventory data.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Receive instant alarm and alert notification through email, SMS (text message) and/or fax.</a:t>
                      </a:r>
                    </a:p>
                  </a:txBody>
                  <a:tcPr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Can be upgraded to an Integra 500 via a software update</a:t>
                      </a:r>
                      <a:r>
                        <a:rPr lang="en-US" sz="1600" b="0" i="0" u="none" strike="noStrike" kern="1200" baseline="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lang="en-US" sz="1600" b="0" i="0" u="none" strike="noStrike" kern="1200" baseline="3000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at anytime while deployed in the field.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Can monitor up to 32 probes and 256 sensors and/or 16 Line Leak Detector Sensors.</a:t>
                      </a:r>
                    </a:p>
                  </a:txBody>
                  <a:tcPr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SiteSentinel</a:t>
                      </a:r>
                      <a:r>
                        <a:rPr lang="en-US" sz="1100" b="0" i="0" u="none" strike="noStrike" kern="1200" baseline="8000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®</a:t>
                      </a:r>
                      <a:r>
                        <a:rPr lang="en-US" sz="1600" b="0" i="0" u="none" strike="noStrike" kern="1200" baseline="30000" dirty="0" smtClean="0">
                          <a:solidFill>
                            <a:srgbClr val="008DD3"/>
                          </a:solidFill>
                          <a:latin typeface="Helvetica"/>
                          <a:ea typeface="+mn-ea"/>
                          <a:cs typeface="Helvetica"/>
                        </a:rPr>
                        <a:t> VSmart compatibility gives the Integra 500 an extra potential barrier position.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</a:tr>
              <a:tr h="3750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3000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Volumetric Line Leak Detection (VLLD) provides accurate and prompt</a:t>
                      </a:r>
                      <a:r>
                        <a:rPr lang="en-US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lang="en-US" sz="1600" b="0" i="0" u="none" strike="noStrike" kern="1200" baseline="30000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leak detection results.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740" y="1494138"/>
            <a:ext cx="1041400" cy="21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494138"/>
            <a:ext cx="1066800" cy="215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1803319"/>
            <a:ext cx="279400" cy="26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2174325"/>
            <a:ext cx="279400" cy="266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2535854"/>
            <a:ext cx="279400" cy="26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3268197"/>
            <a:ext cx="279400" cy="266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3639203"/>
            <a:ext cx="279400" cy="266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4000732"/>
            <a:ext cx="279400" cy="2667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4362261"/>
            <a:ext cx="279400" cy="2667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9" y="4733267"/>
            <a:ext cx="279400" cy="2667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94" y="1803319"/>
            <a:ext cx="279400" cy="2667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94" y="2162552"/>
            <a:ext cx="279400" cy="2667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94" y="2535854"/>
            <a:ext cx="279400" cy="2667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94" y="2925814"/>
            <a:ext cx="279400" cy="2667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94" y="3268197"/>
            <a:ext cx="279400" cy="2667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94" y="3639203"/>
            <a:ext cx="279400" cy="2667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72" y="3997488"/>
            <a:ext cx="279400" cy="2667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72" y="4376958"/>
            <a:ext cx="279400" cy="2667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72" y="5091573"/>
            <a:ext cx="279400" cy="2667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72" y="5475764"/>
            <a:ext cx="279400" cy="2667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72" y="5833724"/>
            <a:ext cx="279400" cy="266700"/>
          </a:xfrm>
          <a:prstGeom prst="rect">
            <a:avLst/>
          </a:prstGeom>
        </p:spPr>
      </p:pic>
      <p:pic>
        <p:nvPicPr>
          <p:cNvPr id="4" name="Picture 3" descr="xmark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51" y="2801417"/>
            <a:ext cx="418604" cy="398352"/>
          </a:xfrm>
          <a:prstGeom prst="rect">
            <a:avLst/>
          </a:prstGeom>
        </p:spPr>
      </p:pic>
      <p:pic>
        <p:nvPicPr>
          <p:cNvPr id="33" name="Picture 32" descr="xmark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51" y="4990670"/>
            <a:ext cx="418604" cy="398352"/>
          </a:xfrm>
          <a:prstGeom prst="rect">
            <a:avLst/>
          </a:prstGeom>
        </p:spPr>
      </p:pic>
      <p:pic>
        <p:nvPicPr>
          <p:cNvPr id="34" name="Picture 33" descr="xmark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51" y="5350807"/>
            <a:ext cx="418604" cy="398352"/>
          </a:xfrm>
          <a:prstGeom prst="rect">
            <a:avLst/>
          </a:prstGeom>
        </p:spPr>
      </p:pic>
      <p:pic>
        <p:nvPicPr>
          <p:cNvPr id="35" name="Picture 34" descr="xmark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51" y="5729898"/>
            <a:ext cx="418604" cy="398352"/>
          </a:xfrm>
          <a:prstGeom prst="rect">
            <a:avLst/>
          </a:prstGeom>
        </p:spPr>
      </p:pic>
      <p:pic>
        <p:nvPicPr>
          <p:cNvPr id="40" name="Picture 39" descr="xmark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48" y="4630533"/>
            <a:ext cx="418604" cy="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Env Sales Mtg F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8E2FF"/>
      </a:accent1>
      <a:accent2>
        <a:srgbClr val="006699"/>
      </a:accent2>
      <a:accent3>
        <a:srgbClr val="FFFFFF"/>
      </a:accent3>
      <a:accent4>
        <a:srgbClr val="000000"/>
      </a:accent4>
      <a:accent5>
        <a:srgbClr val="D1EEFF"/>
      </a:accent5>
      <a:accent6>
        <a:srgbClr val="005C8A"/>
      </a:accent6>
      <a:hlink>
        <a:srgbClr val="66CCFF"/>
      </a:hlink>
      <a:folHlink>
        <a:srgbClr val="FF8000"/>
      </a:folHlink>
    </a:clrScheme>
    <a:fontScheme name="Env Sales Mtg F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Env Sales Mtg 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dh004:Andy Working Files:5961 Corp Powerpoint Updates:04 Working files:Env Sales Mtg F.pot</Template>
  <TotalTime>17709</TotalTime>
  <Words>716</Words>
  <Application>Microsoft Macintosh PowerPoint</Application>
  <PresentationFormat>Letter Paper (8.5x11 in)</PresentationFormat>
  <Paragraphs>130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Env Sales Mtg F</vt:lpstr>
      <vt:lpstr>Office Theme</vt:lpstr>
      <vt:lpstr>OPW’s SiteSentinel® Integra™ 100 and 500  Overview, Features and Benefits </vt:lpstr>
      <vt:lpstr>Product Introduction</vt:lpstr>
      <vt:lpstr>Key Benefits </vt:lpstr>
      <vt:lpstr>Key Benefits </vt:lpstr>
      <vt:lpstr>Key Benefits </vt:lpstr>
      <vt:lpstr>Features and Specifications </vt:lpstr>
      <vt:lpstr>Features and Specifications</vt:lpstr>
      <vt:lpstr>Features and Specifications </vt:lpstr>
      <vt:lpstr>Features and Specifications </vt:lpstr>
      <vt:lpstr>Features and Specifications</vt:lpstr>
      <vt:lpstr>Features and Specifications </vt:lpstr>
      <vt:lpstr>Q &amp; A</vt:lpstr>
      <vt:lpstr>CONCLUSION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The Way In Fluid Handling Solutions Worldwide</dc:title>
  <dc:creator>Keith Moye</dc:creator>
  <cp:lastModifiedBy>Colton Stombaugh</cp:lastModifiedBy>
  <cp:revision>681</cp:revision>
  <cp:lastPrinted>2014-08-25T14:46:42Z</cp:lastPrinted>
  <dcterms:created xsi:type="dcterms:W3CDTF">2011-12-22T18:46:02Z</dcterms:created>
  <dcterms:modified xsi:type="dcterms:W3CDTF">2014-09-09T20:54:10Z</dcterms:modified>
</cp:coreProperties>
</file>