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  <p:sldMasterId id="2147483841" r:id="rId2"/>
  </p:sldMasterIdLst>
  <p:notesMasterIdLst>
    <p:notesMasterId r:id="rId15"/>
  </p:notesMasterIdLst>
  <p:handoutMasterIdLst>
    <p:handoutMasterId r:id="rId16"/>
  </p:handoutMasterIdLst>
  <p:sldIdLst>
    <p:sldId id="394" r:id="rId3"/>
    <p:sldId id="395" r:id="rId4"/>
    <p:sldId id="396" r:id="rId5"/>
    <p:sldId id="397" r:id="rId6"/>
    <p:sldId id="398" r:id="rId7"/>
    <p:sldId id="399" r:id="rId8"/>
    <p:sldId id="400" r:id="rId9"/>
    <p:sldId id="401" r:id="rId10"/>
    <p:sldId id="402" r:id="rId11"/>
    <p:sldId id="403" r:id="rId12"/>
    <p:sldId id="404" r:id="rId13"/>
    <p:sldId id="405" r:id="rId14"/>
  </p:sldIdLst>
  <p:sldSz cx="9144000" cy="6858000" type="letter"/>
  <p:notesSz cx="6858000" cy="9144000"/>
  <p:custDataLst>
    <p:tags r:id="rId17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b="1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b="1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b="1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b="1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319">
          <p15:clr>
            <a:srgbClr val="A4A3A4"/>
          </p15:clr>
        </p15:guide>
        <p15:guide id="2" pos="560">
          <p15:clr>
            <a:srgbClr val="A4A3A4"/>
          </p15:clr>
        </p15:guide>
        <p15:guide id="3" pos="2720">
          <p15:clr>
            <a:srgbClr val="A4A3A4"/>
          </p15:clr>
        </p15:guide>
        <p15:guide id="4" pos="2472">
          <p15:clr>
            <a:srgbClr val="A4A3A4"/>
          </p15:clr>
        </p15:guide>
        <p15:guide id="5" orient="horz" pos="423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829"/>
    <a:srgbClr val="3626DE"/>
    <a:srgbClr val="005088"/>
    <a:srgbClr val="CA0000"/>
    <a:srgbClr val="FFD167"/>
    <a:srgbClr val="17233A"/>
    <a:srgbClr val="273B71"/>
    <a:srgbClr val="45D60A"/>
    <a:srgbClr val="38B02C"/>
    <a:srgbClr val="9D2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500" autoAdjust="0"/>
    <p:restoredTop sz="98297" autoAdjust="0"/>
  </p:normalViewPr>
  <p:slideViewPr>
    <p:cSldViewPr snapToGrid="0">
      <p:cViewPr varScale="1">
        <p:scale>
          <a:sx n="112" d="100"/>
          <a:sy n="112" d="100"/>
        </p:scale>
        <p:origin x="1476" y="108"/>
      </p:cViewPr>
      <p:guideLst>
        <p:guide orient="horz" pos="4319"/>
        <p:guide pos="560"/>
        <p:guide pos="2720"/>
        <p:guide pos="2472"/>
        <p:guide orient="horz" pos="4239"/>
      </p:guideLst>
    </p:cSldViewPr>
  </p:slideViewPr>
  <p:outlineViewPr>
    <p:cViewPr>
      <p:scale>
        <a:sx n="100" d="100"/>
        <a:sy n="100" d="100"/>
      </p:scale>
      <p:origin x="0" y="147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53" d="100"/>
          <a:sy n="153" d="100"/>
        </p:scale>
        <p:origin x="-5168" y="-12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 b="0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 dirty="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b="0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 dirty="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450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 b="0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 dirty="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450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b="0"/>
            </a:lvl1pPr>
          </a:lstStyle>
          <a:p>
            <a:pPr>
              <a:defRPr/>
            </a:pPr>
            <a:fld id="{0B01986F-148E-3D4F-93DC-85042F3390CD}" type="slidenum">
              <a:rPr lang="en-US">
                <a:ea typeface="Arial Unicode MS" panose="020B0604020202020204" pitchFamily="34" charset="-128"/>
                <a:cs typeface="Arial Unicode MS" panose="020B0604020202020204" pitchFamily="34" charset="-128"/>
              </a:rPr>
              <a:pPr>
                <a:defRPr/>
              </a:pPr>
              <a:t>‹#›</a:t>
            </a:fld>
            <a:endParaRPr lang="en-US" dirty="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351223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 b="0"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b="0"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93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593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 b="0"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93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b="0"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</a:lstStyle>
          <a:p>
            <a:pPr>
              <a:defRPr/>
            </a:pPr>
            <a:fld id="{AE429099-F7C9-A64B-AA74-6060CED916F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8" name="Picture 4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94492" y="2397125"/>
            <a:ext cx="790676" cy="690733"/>
          </a:xfrm>
          <a:prstGeom prst="roundRect">
            <a:avLst>
              <a:gd name="adj" fmla="val 5484"/>
            </a:avLst>
          </a:prstGeom>
          <a:noFill/>
          <a:ln w="6350">
            <a:solidFill>
              <a:srgbClr val="1478AD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2578170" y="3256644"/>
            <a:ext cx="1921133" cy="2642506"/>
            <a:chOff x="2578170" y="2608944"/>
            <a:chExt cx="2031930" cy="2794906"/>
          </a:xfrm>
        </p:grpSpPr>
        <p:pic>
          <p:nvPicPr>
            <p:cNvPr id="10" name="Picture 46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366" t="-318" r="50130" b="318"/>
            <a:stretch/>
          </p:blipFill>
          <p:spPr bwMode="auto">
            <a:xfrm>
              <a:off x="2578170" y="2608944"/>
              <a:ext cx="1822239" cy="2236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Text Box 14"/>
            <p:cNvSpPr txBox="1">
              <a:spLocks noChangeArrowheads="1"/>
            </p:cNvSpPr>
            <p:nvPr/>
          </p:nvSpPr>
          <p:spPr bwMode="auto">
            <a:xfrm>
              <a:off x="2590800" y="4895850"/>
              <a:ext cx="2019300" cy="508000"/>
            </a:xfrm>
            <a:prstGeom prst="rect">
              <a:avLst/>
            </a:prstGeom>
            <a:noFill/>
            <a:ln>
              <a:noFill/>
              <a:headEnd/>
              <a:tailEnd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0" tIns="0" anchor="t" anchorCtr="0"/>
            <a:lstStyle>
              <a:lvl1pPr eaLnBrk="0" hangingPunct="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eaLnBrk="0" hangingPunct="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eaLnBrk="0" hangingPunct="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eaLnBrk="0" hangingPunct="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  <a:defRPr/>
              </a:pPr>
              <a:r>
                <a:rPr lang="en-US" sz="1400" dirty="0" smtClean="0">
                  <a:solidFill>
                    <a:srgbClr val="005088"/>
                  </a:solidFill>
                  <a:latin typeface="Arial" charset="0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Engineered Systems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9768862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" charset="0"/>
        <a:ea typeface="Arial Unicode MS" panose="020B0604020202020204" pitchFamily="34" charset="-128"/>
        <a:cs typeface="Arial Unicode MS" panose="020B0604020202020204" pitchFamily="34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" charset="0"/>
        <a:ea typeface="Arial Unicode MS" panose="020B0604020202020204" pitchFamily="34" charset="-128"/>
        <a:cs typeface="Arial Unicode MS" panose="020B0604020202020204" pitchFamily="34" charset="-128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" charset="0"/>
        <a:ea typeface="Arial Unicode MS" panose="020B0604020202020204" pitchFamily="34" charset="-128"/>
        <a:cs typeface="Arial Unicode MS" panose="020B0604020202020204" pitchFamily="34" charset="-128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" charset="0"/>
        <a:ea typeface="Arial Unicode MS" panose="020B0604020202020204" pitchFamily="34" charset="-128"/>
        <a:cs typeface="Arial Unicode MS" panose="020B0604020202020204" pitchFamily="34" charset="-128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" charset="0"/>
        <a:ea typeface="Arial Unicode MS" panose="020B0604020202020204" pitchFamily="34" charset="-128"/>
        <a:cs typeface="Arial Unicode MS" panose="020B0604020202020204" pitchFamily="34" charset="-128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opwpres1_FSC3000_Cover.psd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66174"/>
          </a:xfrm>
          <a:prstGeom prst="rect">
            <a:avLst/>
          </a:prstGeom>
        </p:spPr>
      </p:pic>
      <p:sp>
        <p:nvSpPr>
          <p:cNvPr id="5" name="Rectangle 10"/>
          <p:cNvSpPr>
            <a:spLocks noChangeArrowheads="1"/>
          </p:cNvSpPr>
          <p:nvPr userDrawn="1"/>
        </p:nvSpPr>
        <p:spPr bwMode="auto">
          <a:xfrm>
            <a:off x="8356600" y="6464300"/>
            <a:ext cx="692150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r" eaLnBrk="0" hangingPunct="0"/>
            <a:fld id="{0BAA300E-B50B-D149-9D47-B2EE8349D4A6}" type="slidenum">
              <a:rPr lang="en-US" sz="1200">
                <a:solidFill>
                  <a:schemeClr val="bg1"/>
                </a:solidFill>
                <a:latin typeface="Arial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pPr algn="r" eaLnBrk="0" hangingPunct="0"/>
              <a:t>‹#›</a:t>
            </a:fld>
            <a:endParaRPr lang="en-US" sz="1200" dirty="0">
              <a:solidFill>
                <a:schemeClr val="bg1"/>
              </a:solidFill>
              <a:latin typeface="Arial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419600" y="4056743"/>
            <a:ext cx="4724400" cy="1567543"/>
          </a:xfrm>
        </p:spPr>
        <p:txBody>
          <a:bodyPr/>
          <a:lstStyle>
            <a:lvl1pPr>
              <a:defRPr sz="32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</a:t>
            </a:r>
            <a:r>
              <a:rPr lang="en-US" dirty="0" smtClean="0"/>
              <a:t>it </a:t>
            </a:r>
            <a:r>
              <a:rPr lang="en-US" dirty="0"/>
              <a:t>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419600" y="5762175"/>
            <a:ext cx="4724400" cy="515257"/>
          </a:xfrm>
        </p:spPr>
        <p:txBody>
          <a:bodyPr/>
          <a:lstStyle>
            <a:lvl1pPr marL="0" indent="0" algn="ctr">
              <a:buFont typeface="Wingdings" pitchFamily="1" charset="2"/>
              <a:buNone/>
              <a:defRPr sz="1800">
                <a:solidFill>
                  <a:srgbClr val="000000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426857" y="6465960"/>
            <a:ext cx="4604087" cy="245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7573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xmlns:p14="http://schemas.microsoft.com/office/powerpoint/2010/main" spd="slow" advClick="0" advTm="2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684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xmlns:p14="http://schemas.microsoft.com/office/powerpoint/2010/main" spd="slow" advClick="0" advTm="2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793750"/>
            <a:ext cx="1943100" cy="53022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793750"/>
            <a:ext cx="5676900" cy="53022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320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xmlns:p14="http://schemas.microsoft.com/office/powerpoint/2010/main" spd="slow" advClick="0" advTm="2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C6CC61-1959-6243-B0D5-93BF757A66D0}" type="datetime1">
              <a:rPr lang="en-US"/>
              <a:pPr>
                <a:defRPr/>
              </a:pPr>
              <a:t>9/10/2014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289B43-A018-7245-8D67-C941643953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57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xmlns:p14="http://schemas.microsoft.com/office/powerpoint/2010/main" spd="slow" advClick="0" advTm="2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EECD9E-8820-4744-8A7A-0088E94062D0}" type="datetime1">
              <a:rPr lang="en-US"/>
              <a:pPr>
                <a:defRPr/>
              </a:pPr>
              <a:t>9/10/2014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CFE1EA-8DD7-B141-94A7-F32ED00490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694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xmlns:p14="http://schemas.microsoft.com/office/powerpoint/2010/main" spd="slow" advClick="0" advTm="200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27CB0F-77FB-B84F-90E0-0454E5E69345}" type="datetime1">
              <a:rPr lang="en-US"/>
              <a:pPr>
                <a:defRPr/>
              </a:pPr>
              <a:t>9/10/2014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A081D9-8C76-9142-8A02-0C6A5C0191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187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xmlns:p14="http://schemas.microsoft.com/office/powerpoint/2010/main" spd="slow" advClick="0" advTm="200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67E152-4FC0-E94B-98FB-CA69BA9409DA}" type="datetime1">
              <a:rPr lang="en-US"/>
              <a:pPr>
                <a:defRPr/>
              </a:pPr>
              <a:t>9/10/2014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FE30B1-F2A5-5A4C-A827-143633A31F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923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xmlns:p14="http://schemas.microsoft.com/office/powerpoint/2010/main" spd="slow" advClick="0" advTm="200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C3BEB2-9528-D641-AFDE-57F1E727DDF5}" type="datetime1">
              <a:rPr lang="en-US"/>
              <a:pPr>
                <a:defRPr/>
              </a:pPr>
              <a:t>9/10/2014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09B9D8-9FB0-544D-8344-FB89C91DF1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365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xmlns:p14="http://schemas.microsoft.com/office/powerpoint/2010/main" spd="slow" advClick="0" advTm="2000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4CCC7A-A8DC-A745-A5A2-E8A051B42203}" type="datetime1">
              <a:rPr lang="en-US"/>
              <a:pPr>
                <a:defRPr/>
              </a:pPr>
              <a:t>9/10/2014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125715-B38D-4E4E-A2B6-F436C1E9F0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717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xmlns:p14="http://schemas.microsoft.com/office/powerpoint/2010/main" spd="slow" advClick="0" advTm="2000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465D26-C9DB-7E4D-AFD7-C8D9CD1CEF02}" type="datetime1">
              <a:rPr lang="en-US"/>
              <a:pPr>
                <a:defRPr/>
              </a:pPr>
              <a:t>9/10/2014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D06C2E-FE44-0940-A988-757F9E1BD3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530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xmlns:p14="http://schemas.microsoft.com/office/powerpoint/2010/main" spd="slow" advClick="0" advTm="2000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2010CC-619C-504B-A608-26C193C1A4F8}" type="datetime1">
              <a:rPr lang="en-US"/>
              <a:pPr>
                <a:defRPr/>
              </a:pPr>
              <a:t>9/10/2014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71E201-AA62-A94E-AEA9-0B450A0BCE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435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xmlns:p14="http://schemas.microsoft.com/office/powerpoint/2010/main" spd="slow" advClick="0" advTm="2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385" y="711200"/>
            <a:ext cx="8511419" cy="3111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025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xmlns:p14="http://schemas.microsoft.com/office/powerpoint/2010/main" spd="slow" advClick="0" advTm="2000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267E77-5FE5-684E-B05E-72EBBB89FDBB}" type="datetime1">
              <a:rPr lang="en-US"/>
              <a:pPr>
                <a:defRPr/>
              </a:pPr>
              <a:t>9/10/2014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F168DF-17E7-4145-9E70-679BF72DEC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256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xmlns:p14="http://schemas.microsoft.com/office/powerpoint/2010/main" spd="slow" advClick="0" advTm="2000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79DA57-8E05-FD4B-8031-C4BBD9AC947F}" type="datetime1">
              <a:rPr lang="en-US"/>
              <a:pPr>
                <a:defRPr/>
              </a:pPr>
              <a:t>9/10/2014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49F792-2BC4-AE47-8DFB-BD895124BF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566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xmlns:p14="http://schemas.microsoft.com/office/powerpoint/2010/main" spd="slow" advClick="0" advTm="2000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7386C5-0490-A34E-950D-B8CD3EAAF466}" type="datetime1">
              <a:rPr lang="en-US"/>
              <a:pPr>
                <a:defRPr/>
              </a:pPr>
              <a:t>9/10/2014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DAEBD7-B16C-2146-BC42-05F49DA09F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666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xmlns:p14="http://schemas.microsoft.com/office/powerpoint/2010/main" spd="slow" advClick="0" advTm="2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7118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xmlns:p14="http://schemas.microsoft.com/office/powerpoint/2010/main" spd="slow" advClick="0" advTm="2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89000" y="1562100"/>
            <a:ext cx="3708400" cy="4533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49800" y="1562100"/>
            <a:ext cx="3708400" cy="4533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142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xmlns:p14="http://schemas.microsoft.com/office/powerpoint/2010/main" spd="slow" advClick="0" advTm="2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236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xmlns:p14="http://schemas.microsoft.com/office/powerpoint/2010/main" spd="slow" advClick="0" advTm="2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660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xmlns:p14="http://schemas.microsoft.com/office/powerpoint/2010/main" spd="slow" advClick="0" advTm="2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79335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xmlns:p14="http://schemas.microsoft.com/office/powerpoint/2010/main" spd="slow" advClick="0" advTm="2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22778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xmlns:p14="http://schemas.microsoft.com/office/powerpoint/2010/main" spd="slow" advClick="0" advTm="2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79925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xmlns:p14="http://schemas.microsoft.com/office/powerpoint/2010/main" spd="slow" advClick="0" advTm="2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e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OPW_ppt_slide.psd"/>
          <p:cNvPicPr>
            <a:picLocks noChangeAspect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" y="674915"/>
            <a:ext cx="8991600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60350" y="1098550"/>
            <a:ext cx="8655050" cy="507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28" name="Rectangle 8"/>
          <p:cNvSpPr>
            <a:spLocks noChangeArrowheads="1"/>
          </p:cNvSpPr>
          <p:nvPr/>
        </p:nvSpPr>
        <p:spPr bwMode="auto">
          <a:xfrm>
            <a:off x="8293100" y="6540500"/>
            <a:ext cx="692150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r" eaLnBrk="0" hangingPunct="0"/>
            <a:fld id="{EB2E43E7-3CF5-1442-B03A-52A50099ABBF}" type="slidenum">
              <a:rPr lang="en-US" sz="1200">
                <a:solidFill>
                  <a:srgbClr val="1478AD"/>
                </a:solidFill>
                <a:latin typeface="Arial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pPr algn="r" eaLnBrk="0" hangingPunct="0"/>
              <a:t>‹#›</a:t>
            </a:fld>
            <a:endParaRPr lang="en-US" sz="1200" dirty="0">
              <a:solidFill>
                <a:srgbClr val="1478AD"/>
              </a:solidFill>
              <a:latin typeface="Arial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3117272" y="270785"/>
            <a:ext cx="4618182" cy="26261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324" r:id="rId1"/>
    <p:sldLayoutId id="2147485303" r:id="rId2"/>
    <p:sldLayoutId id="2147485304" r:id="rId3"/>
    <p:sldLayoutId id="2147485305" r:id="rId4"/>
    <p:sldLayoutId id="2147485306" r:id="rId5"/>
    <p:sldLayoutId id="2147485307" r:id="rId6"/>
    <p:sldLayoutId id="2147485308" r:id="rId7"/>
    <p:sldLayoutId id="2147485309" r:id="rId8"/>
    <p:sldLayoutId id="2147485310" r:id="rId9"/>
    <p:sldLayoutId id="2147485311" r:id="rId10"/>
    <p:sldLayoutId id="2147485312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xmlns:p14="http://schemas.microsoft.com/office/powerpoint/2010/main" spd="slow" advClick="0" advTm="2000"/>
    </mc:Fallback>
  </mc:AlternateConten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1400">
          <a:solidFill>
            <a:schemeClr val="bg1"/>
          </a:solidFill>
          <a:latin typeface="Calibri"/>
          <a:ea typeface="Arial Unicode MS" panose="020B0604020202020204" pitchFamily="34" charset="-128"/>
          <a:cs typeface="Calibri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1600">
          <a:solidFill>
            <a:schemeClr val="bg1"/>
          </a:solidFill>
          <a:latin typeface="Calibri" charset="0"/>
          <a:ea typeface="ＭＳ Ｐゴシック" pitchFamily="1" charset="-128"/>
          <a:cs typeface="ＭＳ Ｐゴシック" pitchFamily="-11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1600">
          <a:solidFill>
            <a:schemeClr val="bg1"/>
          </a:solidFill>
          <a:latin typeface="Calibri" charset="0"/>
          <a:ea typeface="ＭＳ Ｐゴシック" pitchFamily="1" charset="-128"/>
          <a:cs typeface="ＭＳ Ｐゴシック" pitchFamily="-11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1600">
          <a:solidFill>
            <a:schemeClr val="bg1"/>
          </a:solidFill>
          <a:latin typeface="Calibri" charset="0"/>
          <a:ea typeface="ＭＳ Ｐゴシック" pitchFamily="1" charset="-128"/>
          <a:cs typeface="ＭＳ Ｐゴシック" pitchFamily="-11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1600">
          <a:solidFill>
            <a:schemeClr val="bg1"/>
          </a:solidFill>
          <a:latin typeface="Calibri" charset="0"/>
          <a:ea typeface="ＭＳ Ｐゴシック" pitchFamily="1" charset="-128"/>
          <a:cs typeface="ＭＳ Ｐゴシック" pitchFamily="-111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bg1"/>
          </a:solidFill>
          <a:latin typeface="Arial" charset="0"/>
          <a:ea typeface="ＭＳ Ｐゴシック" pitchFamily="1" charset="-128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bg1"/>
          </a:solidFill>
          <a:latin typeface="Arial" charset="0"/>
          <a:ea typeface="ＭＳ Ｐゴシック" pitchFamily="1" charset="-128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bg1"/>
          </a:solidFill>
          <a:latin typeface="Arial" charset="0"/>
          <a:ea typeface="ＭＳ Ｐゴシック" pitchFamily="1" charset="-128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bg1"/>
          </a:solidFill>
          <a:latin typeface="Arial" charset="0"/>
          <a:ea typeface="ＭＳ Ｐゴシック" pitchFamily="1" charset="-128"/>
        </a:defRPr>
      </a:lvl9pPr>
    </p:titleStyle>
    <p:bodyStyle>
      <a:lvl1pPr marL="285750" indent="-285750" algn="l" rtl="0" eaLnBrk="0" fontAlgn="base" hangingPunct="0">
        <a:spcBef>
          <a:spcPct val="20000"/>
        </a:spcBef>
        <a:spcAft>
          <a:spcPct val="0"/>
        </a:spcAft>
        <a:buClr>
          <a:srgbClr val="FF8000"/>
        </a:buClr>
        <a:buFont typeface="Wingdings" charset="0"/>
        <a:buChar char="§"/>
        <a:defRPr sz="2400">
          <a:solidFill>
            <a:schemeClr val="tx1"/>
          </a:solidFill>
          <a:latin typeface="Calibri"/>
          <a:ea typeface="Arial Unicode MS" panose="020B0604020202020204" pitchFamily="34" charset="-128"/>
          <a:cs typeface="Calibri"/>
        </a:defRPr>
      </a:lvl1pPr>
      <a:lvl2pPr marL="630238" indent="-230188" algn="l" rtl="0" eaLnBrk="0" fontAlgn="base" hangingPunct="0">
        <a:spcBef>
          <a:spcPct val="20000"/>
        </a:spcBef>
        <a:spcAft>
          <a:spcPct val="0"/>
        </a:spcAft>
        <a:buClr>
          <a:srgbClr val="FF8000"/>
        </a:buClr>
        <a:buFont typeface="Times" charset="0"/>
        <a:buChar char="•"/>
        <a:defRPr sz="2000">
          <a:solidFill>
            <a:schemeClr val="tx1"/>
          </a:solidFill>
          <a:latin typeface="Calibri"/>
          <a:ea typeface="Arial Unicode MS" panose="020B0604020202020204" pitchFamily="34" charset="-128"/>
          <a:cs typeface="Calibri"/>
        </a:defRPr>
      </a:lvl2pPr>
      <a:lvl3pPr marL="973138" indent="-228600" algn="l" rtl="0" eaLnBrk="0" fontAlgn="base" hangingPunct="0">
        <a:spcBef>
          <a:spcPct val="20000"/>
        </a:spcBef>
        <a:spcAft>
          <a:spcPct val="0"/>
        </a:spcAft>
        <a:buClr>
          <a:srgbClr val="FF8000"/>
        </a:buClr>
        <a:buChar char="-"/>
        <a:defRPr sz="1600">
          <a:solidFill>
            <a:schemeClr val="tx1"/>
          </a:solidFill>
          <a:latin typeface="Calibri"/>
          <a:ea typeface="Arial Unicode MS" panose="020B0604020202020204" pitchFamily="34" charset="-128"/>
          <a:cs typeface="Calibri"/>
        </a:defRPr>
      </a:lvl3pPr>
      <a:lvl4pPr marL="1316038" indent="-228600" algn="l" rtl="0" eaLnBrk="0" fontAlgn="base" hangingPunct="0">
        <a:spcBef>
          <a:spcPct val="20000"/>
        </a:spcBef>
        <a:spcAft>
          <a:spcPct val="0"/>
        </a:spcAft>
        <a:buClr>
          <a:srgbClr val="FF8000"/>
        </a:buClr>
        <a:buFont typeface="Times" charset="0"/>
        <a:buChar char="•"/>
        <a:defRPr sz="1600">
          <a:solidFill>
            <a:schemeClr val="tx1"/>
          </a:solidFill>
          <a:latin typeface="Calibri"/>
          <a:ea typeface="Arial Unicode MS" panose="020B0604020202020204" pitchFamily="34" charset="-128"/>
          <a:cs typeface="Calibri"/>
        </a:defRPr>
      </a:lvl4pPr>
      <a:lvl5pPr marL="1658938" indent="-228600" algn="l" rtl="0" eaLnBrk="0" fontAlgn="base" hangingPunct="0">
        <a:spcBef>
          <a:spcPct val="20000"/>
        </a:spcBef>
        <a:spcAft>
          <a:spcPct val="0"/>
        </a:spcAft>
        <a:buClr>
          <a:srgbClr val="FF8000"/>
        </a:buClr>
        <a:buChar char="-"/>
        <a:defRPr sz="1600">
          <a:solidFill>
            <a:schemeClr val="tx1"/>
          </a:solidFill>
          <a:latin typeface="Calibri"/>
          <a:ea typeface="Arial Unicode MS" panose="020B0604020202020204" pitchFamily="34" charset="-128"/>
          <a:cs typeface="Calibri"/>
        </a:defRPr>
      </a:lvl5pPr>
      <a:lvl6pPr marL="2116138" indent="-228600" algn="l" rtl="0" eaLnBrk="0" fontAlgn="base" hangingPunct="0">
        <a:spcBef>
          <a:spcPct val="20000"/>
        </a:spcBef>
        <a:spcAft>
          <a:spcPct val="0"/>
        </a:spcAft>
        <a:buClr>
          <a:srgbClr val="FF8000"/>
        </a:buClr>
        <a:buChar char="-"/>
        <a:defRPr sz="1600">
          <a:solidFill>
            <a:schemeClr val="tx1"/>
          </a:solidFill>
          <a:latin typeface="+mn-lt"/>
          <a:ea typeface="+mn-ea"/>
        </a:defRPr>
      </a:lvl6pPr>
      <a:lvl7pPr marL="2573338" indent="-228600" algn="l" rtl="0" eaLnBrk="0" fontAlgn="base" hangingPunct="0">
        <a:spcBef>
          <a:spcPct val="20000"/>
        </a:spcBef>
        <a:spcAft>
          <a:spcPct val="0"/>
        </a:spcAft>
        <a:buClr>
          <a:srgbClr val="FF8000"/>
        </a:buClr>
        <a:buChar char="-"/>
        <a:defRPr sz="1600">
          <a:solidFill>
            <a:schemeClr val="tx1"/>
          </a:solidFill>
          <a:latin typeface="+mn-lt"/>
          <a:ea typeface="+mn-ea"/>
        </a:defRPr>
      </a:lvl7pPr>
      <a:lvl8pPr marL="3030538" indent="-228600" algn="l" rtl="0" eaLnBrk="0" fontAlgn="base" hangingPunct="0">
        <a:spcBef>
          <a:spcPct val="20000"/>
        </a:spcBef>
        <a:spcAft>
          <a:spcPct val="0"/>
        </a:spcAft>
        <a:buClr>
          <a:srgbClr val="FF8000"/>
        </a:buClr>
        <a:buChar char="-"/>
        <a:defRPr sz="1600">
          <a:solidFill>
            <a:schemeClr val="tx1"/>
          </a:solidFill>
          <a:latin typeface="+mn-lt"/>
          <a:ea typeface="+mn-ea"/>
        </a:defRPr>
      </a:lvl8pPr>
      <a:lvl9pPr marL="3487738" indent="-228600" algn="l" rtl="0" eaLnBrk="0" fontAlgn="base" hangingPunct="0">
        <a:spcBef>
          <a:spcPct val="20000"/>
        </a:spcBef>
        <a:spcAft>
          <a:spcPct val="0"/>
        </a:spcAft>
        <a:buClr>
          <a:srgbClr val="FF8000"/>
        </a:buClr>
        <a:buChar char="-"/>
        <a:defRPr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solidFill>
                  <a:srgbClr val="898989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</a:lstStyle>
          <a:p>
            <a:pPr>
              <a:defRPr/>
            </a:pPr>
            <a:fld id="{EB05CE65-7AED-724A-A196-6DD94AD19D8E}" type="datetime1">
              <a:rPr lang="en-US" smtClean="0"/>
              <a:pPr>
                <a:defRPr/>
              </a:pPr>
              <a:t>9/10/2014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200">
                <a:solidFill>
                  <a:srgbClr val="898989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solidFill>
                  <a:srgbClr val="898989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</a:lstStyle>
          <a:p>
            <a:pPr>
              <a:defRPr/>
            </a:pPr>
            <a:fld id="{05293C40-6F95-EA4D-8064-55D067892E1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313" r:id="rId1"/>
    <p:sldLayoutId id="2147485314" r:id="rId2"/>
    <p:sldLayoutId id="2147485315" r:id="rId3"/>
    <p:sldLayoutId id="2147485316" r:id="rId4"/>
    <p:sldLayoutId id="2147485317" r:id="rId5"/>
    <p:sldLayoutId id="2147485318" r:id="rId6"/>
    <p:sldLayoutId id="2147485319" r:id="rId7"/>
    <p:sldLayoutId id="2147485320" r:id="rId8"/>
    <p:sldLayoutId id="2147485321" r:id="rId9"/>
    <p:sldLayoutId id="2147485322" r:id="rId10"/>
    <p:sldLayoutId id="2147485323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xmlns:p14="http://schemas.microsoft.com/office/powerpoint/2010/main" spd="slow" advClick="0" advTm="2000"/>
    </mc:Fallback>
  </mc:AlternateConten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Arial Unicode MS" panose="020B0604020202020204" pitchFamily="34" charset="-128"/>
          <a:cs typeface="Arial Unicode MS" panose="020B0604020202020204" pitchFamily="34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Arial Unicode MS" panose="020B0604020202020204" pitchFamily="34" charset="-128"/>
          <a:cs typeface="Arial Unicode MS" panose="020B0604020202020204" pitchFamily="34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Arial Unicode MS" panose="020B0604020202020204" pitchFamily="34" charset="-128"/>
          <a:cs typeface="Arial Unicode MS" panose="020B0604020202020204" pitchFamily="34" charset="-128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Arial Unicode MS" panose="020B0604020202020204" pitchFamily="34" charset="-128"/>
          <a:cs typeface="Arial Unicode MS" panose="020B0604020202020204" pitchFamily="34" charset="-128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Arial Unicode MS" panose="020B0604020202020204" pitchFamily="34" charset="-128"/>
          <a:cs typeface="Arial Unicode MS" panose="020B0604020202020204" pitchFamily="34" charset="-128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Arial Unicode MS" panose="020B0604020202020204" pitchFamily="34" charset="-128"/>
          <a:cs typeface="Arial Unicode MS" panose="020B0604020202020204" pitchFamily="34" charset="-128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microsoft.com/office/2007/relationships/hdphoto" Target="../media/hdphoto4.wdp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emf"/><Relationship Id="rId5" Type="http://schemas.openxmlformats.org/officeDocument/2006/relationships/image" Target="../media/image10.emf"/><Relationship Id="rId4" Type="http://schemas.openxmlformats.org/officeDocument/2006/relationships/image" Target="../media/image9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emf"/><Relationship Id="rId5" Type="http://schemas.openxmlformats.org/officeDocument/2006/relationships/image" Target="../media/image10.emf"/><Relationship Id="rId4" Type="http://schemas.openxmlformats.org/officeDocument/2006/relationships/image" Target="../media/image9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64182" y="4056743"/>
            <a:ext cx="4779818" cy="1567543"/>
          </a:xfrm>
        </p:spPr>
        <p:txBody>
          <a:bodyPr/>
          <a:lstStyle/>
          <a:p>
            <a:r>
              <a:rPr lang="en-US" sz="2800" dirty="0"/>
              <a:t>OPW’s FSC3000</a:t>
            </a:r>
            <a:r>
              <a:rPr lang="en-US" sz="2800" baseline="30000" dirty="0"/>
              <a:t>™</a:t>
            </a:r>
            <a:r>
              <a:rPr lang="en-US" sz="2800" dirty="0"/>
              <a:t>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Fuel </a:t>
            </a:r>
            <a:r>
              <a:rPr lang="en-US" sz="2800" dirty="0"/>
              <a:t>Site Controller </a:t>
            </a:r>
            <a:r>
              <a:rPr lang="en-US" sz="2800" dirty="0" smtClean="0"/>
              <a:t> 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1800" i="1" dirty="0" smtClean="0"/>
              <a:t>Overview, Features and Benefits</a:t>
            </a:r>
            <a:r>
              <a:rPr lang="en-US" sz="1800" i="1" dirty="0"/>
              <a:t/>
            </a:r>
            <a:br>
              <a:rPr lang="en-US" sz="1800" i="1" dirty="0"/>
            </a:br>
            <a:endParaRPr lang="en-US" sz="1800" i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FSC3000™ Fuel Site Controller_010.tif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884" b="89980" l="3453" r="9568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0187" y="4869108"/>
            <a:ext cx="3144531" cy="209635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Features and Specifications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0350" y="1237095"/>
            <a:ext cx="8791286" cy="5299831"/>
          </a:xfrm>
        </p:spPr>
        <p:txBody>
          <a:bodyPr numCol="3" spcCol="274320"/>
          <a:lstStyle/>
          <a:p>
            <a:pPr marL="0" indent="0">
              <a:lnSpc>
                <a:spcPct val="90000"/>
              </a:lnSpc>
              <a:buNone/>
            </a:pPr>
            <a:r>
              <a:rPr lang="en-US" sz="1600" b="1" dirty="0" smtClean="0"/>
              <a:t>Dimensions:</a:t>
            </a:r>
            <a:endParaRPr lang="en-US" sz="1600" dirty="0"/>
          </a:p>
          <a:p>
            <a:pPr>
              <a:lnSpc>
                <a:spcPct val="90000"/>
              </a:lnSpc>
            </a:pPr>
            <a:r>
              <a:rPr lang="en-US" sz="1600" dirty="0"/>
              <a:t>2.25 inch H x 10.0 inch W x 8.25 inch D (5.7 cm x 25.4 cm x 21.0 cm)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1600" dirty="0"/>
              <a:t> 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1600" b="1" dirty="0" smtClean="0"/>
              <a:t>Power </a:t>
            </a:r>
            <a:r>
              <a:rPr lang="en-US" sz="1600" b="1" dirty="0"/>
              <a:t>Requirements: </a:t>
            </a:r>
          </a:p>
          <a:p>
            <a:pPr>
              <a:lnSpc>
                <a:spcPct val="90000"/>
              </a:lnSpc>
            </a:pPr>
            <a:r>
              <a:rPr lang="en-US" sz="1600" dirty="0"/>
              <a:t>85-240 VAC, 50/60 Hz; 25 watts maximum</a:t>
            </a:r>
          </a:p>
          <a:p>
            <a:pPr>
              <a:lnSpc>
                <a:spcPct val="90000"/>
              </a:lnSpc>
            </a:pPr>
            <a:endParaRPr lang="en-US" sz="1600" dirty="0" smtClean="0"/>
          </a:p>
          <a:p>
            <a:pPr marL="0" indent="0">
              <a:lnSpc>
                <a:spcPct val="90000"/>
              </a:lnSpc>
              <a:buNone/>
            </a:pPr>
            <a:r>
              <a:rPr lang="en-US" sz="1600" b="1" dirty="0"/>
              <a:t>Operating Temperature Range (indoors): </a:t>
            </a:r>
          </a:p>
          <a:p>
            <a:pPr>
              <a:lnSpc>
                <a:spcPct val="90000"/>
              </a:lnSpc>
            </a:pPr>
            <a:r>
              <a:rPr lang="en-US" sz="1600" dirty="0"/>
              <a:t>32°F to 122°F (0°C to 50°C) </a:t>
            </a:r>
          </a:p>
          <a:p>
            <a:pPr marL="0" indent="0">
              <a:lnSpc>
                <a:spcPct val="90000"/>
              </a:lnSpc>
              <a:buNone/>
            </a:pPr>
            <a:endParaRPr lang="en-US" sz="1600" dirty="0" smtClean="0"/>
          </a:p>
          <a:p>
            <a:pPr marL="0" indent="0">
              <a:lnSpc>
                <a:spcPct val="90000"/>
              </a:lnSpc>
              <a:buNone/>
            </a:pPr>
            <a:endParaRPr lang="en-US" sz="1600" dirty="0"/>
          </a:p>
          <a:p>
            <a:pPr marL="0" indent="0">
              <a:lnSpc>
                <a:spcPct val="90000"/>
              </a:lnSpc>
              <a:buNone/>
            </a:pPr>
            <a:endParaRPr lang="en-US" sz="1600" dirty="0"/>
          </a:p>
          <a:p>
            <a:pPr>
              <a:lnSpc>
                <a:spcPct val="90000"/>
              </a:lnSpc>
            </a:pPr>
            <a:endParaRPr lang="en-US" sz="1600" dirty="0" smtClean="0"/>
          </a:p>
          <a:p>
            <a:pPr>
              <a:lnSpc>
                <a:spcPct val="90000"/>
              </a:lnSpc>
            </a:pPr>
            <a:endParaRPr lang="en-US" sz="1600" dirty="0"/>
          </a:p>
          <a:p>
            <a:pPr>
              <a:lnSpc>
                <a:spcPct val="90000"/>
              </a:lnSpc>
            </a:pPr>
            <a:endParaRPr lang="en-US" sz="1600" dirty="0" smtClean="0"/>
          </a:p>
          <a:p>
            <a:pPr>
              <a:lnSpc>
                <a:spcPct val="90000"/>
              </a:lnSpc>
            </a:pPr>
            <a:endParaRPr lang="en-US" sz="1600" dirty="0" smtClean="0"/>
          </a:p>
          <a:p>
            <a:pPr>
              <a:lnSpc>
                <a:spcPct val="90000"/>
              </a:lnSpc>
            </a:pPr>
            <a:endParaRPr lang="en-US" sz="1600" dirty="0" smtClean="0"/>
          </a:p>
          <a:p>
            <a:pPr marL="0" indent="0">
              <a:lnSpc>
                <a:spcPct val="90000"/>
              </a:lnSpc>
              <a:buNone/>
            </a:pPr>
            <a:r>
              <a:rPr lang="en-US" sz="1600" b="1" dirty="0"/>
              <a:t>Serial Communication Ports: </a:t>
            </a:r>
          </a:p>
          <a:p>
            <a:pPr lvl="0">
              <a:lnSpc>
                <a:spcPct val="90000"/>
              </a:lnSpc>
            </a:pPr>
            <a:r>
              <a:rPr lang="en-US" sz="1600" dirty="0"/>
              <a:t>Petro-Net™ (RS-485)</a:t>
            </a:r>
          </a:p>
          <a:p>
            <a:pPr lvl="0">
              <a:lnSpc>
                <a:spcPct val="90000"/>
              </a:lnSpc>
            </a:pPr>
            <a:r>
              <a:rPr lang="en-US" sz="1600" dirty="0"/>
              <a:t>Printer (RS-232)</a:t>
            </a:r>
          </a:p>
          <a:p>
            <a:pPr lvl="0">
              <a:lnSpc>
                <a:spcPct val="90000"/>
              </a:lnSpc>
            </a:pPr>
            <a:r>
              <a:rPr lang="en-US" sz="1600" dirty="0"/>
              <a:t>Terminal (RS-232)</a:t>
            </a:r>
          </a:p>
          <a:p>
            <a:pPr lvl="0">
              <a:lnSpc>
                <a:spcPct val="90000"/>
              </a:lnSpc>
            </a:pPr>
            <a:r>
              <a:rPr lang="en-US" sz="1600" dirty="0"/>
              <a:t>Modem (RS-232)</a:t>
            </a:r>
          </a:p>
          <a:p>
            <a:pPr lvl="0">
              <a:lnSpc>
                <a:spcPct val="90000"/>
              </a:lnSpc>
            </a:pPr>
            <a:r>
              <a:rPr lang="en-US" sz="1600" dirty="0"/>
              <a:t>Pass-through (RS-232)</a:t>
            </a:r>
          </a:p>
          <a:p>
            <a:pPr lvl="0">
              <a:lnSpc>
                <a:spcPct val="90000"/>
              </a:lnSpc>
            </a:pPr>
            <a:r>
              <a:rPr lang="en-US" sz="1600" dirty="0"/>
              <a:t>2 Auxiliary Ports (RS-232) </a:t>
            </a:r>
          </a:p>
          <a:p>
            <a:pPr lvl="0">
              <a:lnSpc>
                <a:spcPct val="90000"/>
              </a:lnSpc>
            </a:pPr>
            <a:r>
              <a:rPr lang="en-US" sz="1600" dirty="0"/>
              <a:t>Ethernet</a:t>
            </a:r>
          </a:p>
          <a:p>
            <a:pPr lvl="0">
              <a:lnSpc>
                <a:spcPct val="90000"/>
              </a:lnSpc>
            </a:pPr>
            <a:r>
              <a:rPr lang="en-US" sz="1600" dirty="0" smtClean="0"/>
              <a:t>USB</a:t>
            </a:r>
          </a:p>
          <a:p>
            <a:pPr marL="0" indent="0">
              <a:lnSpc>
                <a:spcPct val="90000"/>
              </a:lnSpc>
              <a:buNone/>
            </a:pPr>
            <a:endParaRPr lang="en-US" sz="1600" b="1" dirty="0" smtClean="0"/>
          </a:p>
          <a:p>
            <a:pPr marL="0" indent="0">
              <a:lnSpc>
                <a:spcPct val="90000"/>
              </a:lnSpc>
              <a:buNone/>
            </a:pPr>
            <a:r>
              <a:rPr lang="en-US" sz="1600" b="1" dirty="0" smtClean="0"/>
              <a:t>Listings </a:t>
            </a:r>
            <a:r>
              <a:rPr lang="en-US" sz="1600" b="1" dirty="0"/>
              <a:t>and Certifications: </a:t>
            </a:r>
          </a:p>
          <a:p>
            <a:pPr lvl="0">
              <a:lnSpc>
                <a:spcPct val="90000"/>
              </a:lnSpc>
            </a:pPr>
            <a:r>
              <a:rPr lang="en-US" sz="1600" dirty="0"/>
              <a:t>Electronic Testing Labs 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>(</a:t>
            </a:r>
            <a:r>
              <a:rPr lang="en-US" sz="1600" dirty="0"/>
              <a:t>ETL), per Underwriter Laboratories UL 1238</a:t>
            </a:r>
          </a:p>
          <a:p>
            <a:pPr lvl="0">
              <a:lnSpc>
                <a:spcPct val="90000"/>
              </a:lnSpc>
            </a:pPr>
            <a:r>
              <a:rPr lang="en-US" sz="1600" dirty="0"/>
              <a:t>Electronic Testing Labs Canada (ETLC), per CSA C22.2 No. 22</a:t>
            </a:r>
          </a:p>
          <a:p>
            <a:pPr lvl="0">
              <a:lnSpc>
                <a:spcPct val="90000"/>
              </a:lnSpc>
            </a:pPr>
            <a:r>
              <a:rPr lang="en-US" sz="1600" dirty="0"/>
              <a:t>National Weights and Measures </a:t>
            </a:r>
            <a:r>
              <a:rPr lang="en-US" sz="1600" dirty="0" smtClean="0"/>
              <a:t>Certification</a:t>
            </a:r>
          </a:p>
          <a:p>
            <a:pPr lvl="0">
              <a:lnSpc>
                <a:spcPct val="90000"/>
              </a:lnSpc>
            </a:pPr>
            <a:endParaRPr lang="en-US" sz="1600" dirty="0"/>
          </a:p>
          <a:p>
            <a:pPr marL="0" indent="0">
              <a:lnSpc>
                <a:spcPct val="90000"/>
              </a:lnSpc>
              <a:buNone/>
            </a:pPr>
            <a:r>
              <a:rPr lang="en-US" sz="1600" b="1" kern="100" spc="-20" dirty="0" smtClean="0"/>
              <a:t>Maximum Petro-Net™ Distance</a:t>
            </a:r>
            <a:r>
              <a:rPr lang="en-US" sz="1600" b="1" kern="100" spc="-20" dirty="0"/>
              <a:t>: </a:t>
            </a:r>
          </a:p>
          <a:p>
            <a:pPr>
              <a:lnSpc>
                <a:spcPct val="90000"/>
              </a:lnSpc>
            </a:pPr>
            <a:r>
              <a:rPr lang="en-US" sz="1600" dirty="0"/>
              <a:t>5,000 </a:t>
            </a:r>
            <a:r>
              <a:rPr lang="en-US" sz="1600" dirty="0" err="1"/>
              <a:t>ft</a:t>
            </a:r>
            <a:r>
              <a:rPr lang="en-US" sz="1600" dirty="0"/>
              <a:t> (1,524 m)</a:t>
            </a:r>
          </a:p>
          <a:p>
            <a:pPr marL="0" indent="0">
              <a:lnSpc>
                <a:spcPct val="90000"/>
              </a:lnSpc>
              <a:buNone/>
            </a:pPr>
            <a:endParaRPr lang="en-US" sz="1600" b="1" dirty="0" smtClean="0"/>
          </a:p>
          <a:p>
            <a:pPr marL="0" indent="0">
              <a:lnSpc>
                <a:spcPct val="90000"/>
              </a:lnSpc>
              <a:buNone/>
            </a:pPr>
            <a:r>
              <a:rPr lang="en-US" sz="1600" b="1" dirty="0" smtClean="0"/>
              <a:t>Phoenix</a:t>
            </a:r>
            <a:r>
              <a:rPr lang="en-US" sz="1600" b="1" baseline="30000" dirty="0"/>
              <a:t>®</a:t>
            </a:r>
            <a:r>
              <a:rPr lang="en-US" sz="1600" b="1" dirty="0"/>
              <a:t> PC Requirements: </a:t>
            </a:r>
          </a:p>
          <a:p>
            <a:pPr lvl="0">
              <a:lnSpc>
                <a:spcPct val="90000"/>
              </a:lnSpc>
            </a:pPr>
            <a:r>
              <a:rPr lang="en-US" sz="1600" dirty="0"/>
              <a:t>A Windows PC with 500 MHz or higher processor speed</a:t>
            </a:r>
          </a:p>
          <a:p>
            <a:pPr lvl="0">
              <a:lnSpc>
                <a:spcPct val="90000"/>
              </a:lnSpc>
            </a:pPr>
            <a:r>
              <a:rPr lang="en-US" sz="1600" dirty="0"/>
              <a:t>128 MB RAM</a:t>
            </a:r>
          </a:p>
          <a:p>
            <a:pPr lvl="0">
              <a:lnSpc>
                <a:spcPct val="90000"/>
              </a:lnSpc>
            </a:pPr>
            <a:r>
              <a:rPr lang="en-US" sz="1600" dirty="0"/>
              <a:t>Runs on a Windows® PC – compatible with Windows XP® or Windows Vista</a:t>
            </a:r>
          </a:p>
          <a:p>
            <a:pPr lvl="0">
              <a:lnSpc>
                <a:spcPct val="90000"/>
              </a:lnSpc>
            </a:pPr>
            <a:r>
              <a:rPr lang="en-US" sz="1600" dirty="0"/>
              <a:t>CD-ROM drive</a:t>
            </a:r>
          </a:p>
          <a:p>
            <a:pPr lvl="0">
              <a:lnSpc>
                <a:spcPct val="90000"/>
              </a:lnSpc>
            </a:pPr>
            <a:r>
              <a:rPr lang="en-US" sz="1600" dirty="0"/>
              <a:t>250 MB hard disk space</a:t>
            </a:r>
          </a:p>
          <a:p>
            <a:pPr lvl="0">
              <a:lnSpc>
                <a:spcPct val="90000"/>
              </a:lnSpc>
            </a:pPr>
            <a:r>
              <a:rPr lang="en-US" sz="1600" dirty="0"/>
              <a:t>800 x 600 display</a:t>
            </a:r>
          </a:p>
          <a:p>
            <a:pPr>
              <a:lnSpc>
                <a:spcPct val="90000"/>
              </a:lnSpc>
            </a:pPr>
            <a:r>
              <a:rPr lang="en-US" sz="1600" dirty="0"/>
              <a:t>Available communications port </a:t>
            </a:r>
            <a:endParaRPr lang="en-US" sz="1600" dirty="0" smtClean="0"/>
          </a:p>
        </p:txBody>
      </p:sp>
      <p:pic>
        <p:nvPicPr>
          <p:cNvPr id="4" name="Picture 3" descr="FSC3000™ Fuel Site Controller_005.tif"/>
          <p:cNvPicPr>
            <a:picLocks noChangeAspect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791" b="92604" l="9914" r="89950">
                        <a14:foregroundMark x1="49568" y1="51212" x2="49568" y2="5121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951" r="13880" b="7280"/>
          <a:stretch/>
        </p:blipFill>
        <p:spPr>
          <a:xfrm>
            <a:off x="420077" y="4096794"/>
            <a:ext cx="2647461" cy="2673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098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xmlns:p14="http://schemas.microsoft.com/office/powerpoint/2010/main" spd="slow" advClick="0" advTm="200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 &amp; 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1364" y="1675827"/>
            <a:ext cx="7332251" cy="4119991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sz="1800" dirty="0">
                <a:solidFill>
                  <a:schemeClr val="bg1">
                    <a:lumMod val="50000"/>
                  </a:schemeClr>
                </a:solidFill>
              </a:rPr>
              <a:t>How does the FSC3000™ facilitate authorization of network bank cards? </a:t>
            </a:r>
            <a:endParaRPr lang="en-US" sz="18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spcAft>
                <a:spcPts val="600"/>
              </a:spcAft>
              <a:buNone/>
            </a:pPr>
            <a:endParaRPr lang="en-US" sz="1800" dirty="0" smtClean="0">
              <a:solidFill>
                <a:schemeClr val="bg1">
                  <a:lumMod val="50000"/>
                </a:schemeClr>
              </a:solidFill>
            </a:endParaRPr>
          </a:p>
          <a:p>
            <a:pPr>
              <a:spcAft>
                <a:spcPts val="600"/>
              </a:spcAft>
            </a:pPr>
            <a:r>
              <a:rPr lang="en-US" sz="1800" dirty="0" smtClean="0">
                <a:solidFill>
                  <a:schemeClr val="accent1">
                    <a:lumMod val="50000"/>
                  </a:schemeClr>
                </a:solidFill>
              </a:rPr>
              <a:t>When </a:t>
            </a:r>
            <a:r>
              <a:rPr lang="en-US" sz="1800" dirty="0">
                <a:solidFill>
                  <a:schemeClr val="accent1">
                    <a:lumMod val="50000"/>
                  </a:schemeClr>
                </a:solidFill>
              </a:rPr>
              <a:t>a network (Visa or MasterCard) bank card is swiped, the system will connect to the network and pre-authorize before the cardholder can fuel. Pre-authorizations occur since the final dollar amount of pay-at-the-pump transactions will not be known until the end of the transaction. In order to estimate the amount of a pay-at-the-pump transaction, Visa and MasterCard created $1 pre-authorizations</a:t>
            </a:r>
            <a:r>
              <a:rPr lang="en-US" sz="1800" dirty="0"/>
              <a:t>. </a:t>
            </a:r>
            <a:endParaRPr lang="en-US" sz="1800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spcAft>
                <a:spcPts val="600"/>
              </a:spcAft>
              <a:buNone/>
            </a:pPr>
            <a:r>
              <a:rPr lang="en-US" sz="1800" dirty="0">
                <a:solidFill>
                  <a:schemeClr val="bg1">
                    <a:lumMod val="50000"/>
                  </a:schemeClr>
                </a:solidFill>
              </a:rPr>
              <a:t> </a:t>
            </a:r>
          </a:p>
          <a:p>
            <a:pPr>
              <a:spcAft>
                <a:spcPts val="600"/>
              </a:spcAft>
            </a:pPr>
            <a:r>
              <a:rPr lang="en-US" sz="1800" dirty="0">
                <a:solidFill>
                  <a:srgbClr val="7F7F7F"/>
                </a:solidFill>
              </a:rPr>
              <a:t>Can the FSC3000 facilitate gift card authorizations</a:t>
            </a:r>
            <a:r>
              <a:rPr lang="en-US" sz="1800" dirty="0" smtClean="0">
                <a:solidFill>
                  <a:srgbClr val="7F7F7F"/>
                </a:solidFill>
              </a:rPr>
              <a:t>?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sz="1800" dirty="0" smtClean="0">
                <a:solidFill>
                  <a:srgbClr val="7F7F7F"/>
                </a:solidFill>
              </a:rPr>
              <a:t> </a:t>
            </a:r>
            <a:endParaRPr lang="en-US" sz="4000" dirty="0">
              <a:solidFill>
                <a:srgbClr val="7F7F7F"/>
              </a:solidFill>
            </a:endParaRPr>
          </a:p>
          <a:p>
            <a:pPr>
              <a:spcAft>
                <a:spcPts val="600"/>
              </a:spcAft>
            </a:pPr>
            <a:r>
              <a:rPr lang="en-US" sz="1800" dirty="0">
                <a:solidFill>
                  <a:srgbClr val="008DD3"/>
                </a:solidFill>
              </a:rPr>
              <a:t>Yes, for network-compatible gift cards the FSC3000 can </a:t>
            </a:r>
            <a:r>
              <a:rPr lang="en-US" sz="1800" dirty="0" smtClean="0">
                <a:solidFill>
                  <a:srgbClr val="008DD3"/>
                </a:solidFill>
              </a:rPr>
              <a:t/>
            </a:r>
            <a:br>
              <a:rPr lang="en-US" sz="1800" dirty="0" smtClean="0">
                <a:solidFill>
                  <a:srgbClr val="008DD3"/>
                </a:solidFill>
              </a:rPr>
            </a:br>
            <a:r>
              <a:rPr lang="en-US" sz="1800" dirty="0" smtClean="0">
                <a:solidFill>
                  <a:srgbClr val="008DD3"/>
                </a:solidFill>
              </a:rPr>
              <a:t>facilitate </a:t>
            </a:r>
            <a:r>
              <a:rPr lang="en-US" sz="1800" dirty="0">
                <a:solidFill>
                  <a:srgbClr val="008DD3"/>
                </a:solidFill>
              </a:rPr>
              <a:t>dollar amount authorizations. </a:t>
            </a:r>
            <a:endParaRPr lang="en-US" dirty="0">
              <a:solidFill>
                <a:srgbClr val="008DD3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10463" y="1362521"/>
            <a:ext cx="65974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cap="all" dirty="0" smtClean="0">
                <a:ln w="0"/>
                <a:solidFill>
                  <a:schemeClr val="bg1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Calibri"/>
                <a:ea typeface="Arial Unicode MS" panose="020B0604020202020204" pitchFamily="34" charset="-128"/>
                <a:cs typeface="Calibri"/>
              </a:rPr>
              <a:t>Q</a:t>
            </a:r>
            <a:endParaRPr lang="en-US" sz="5400" cap="all" dirty="0">
              <a:ln w="0"/>
              <a:solidFill>
                <a:schemeClr val="bg1">
                  <a:lumMod val="75000"/>
                </a:schemeClr>
              </a:solidFill>
              <a:effectLst>
                <a:reflection blurRad="12700" stA="50000" endPos="50000" dist="5000" dir="5400000" sy="-100000" rotWithShape="0"/>
              </a:effectLst>
              <a:latin typeface="Calibri"/>
              <a:ea typeface="Arial Unicode MS" panose="020B0604020202020204" pitchFamily="34" charset="-128"/>
              <a:cs typeface="Calibri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10463" y="4295631"/>
            <a:ext cx="65974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cap="all" dirty="0" smtClean="0">
                <a:ln w="0"/>
                <a:solidFill>
                  <a:schemeClr val="bg1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Calibri"/>
                <a:ea typeface="Arial Unicode MS" panose="020B0604020202020204" pitchFamily="34" charset="-128"/>
                <a:cs typeface="Calibri"/>
              </a:rPr>
              <a:t>Q</a:t>
            </a:r>
            <a:endParaRPr lang="en-US" sz="5400" cap="all" dirty="0">
              <a:ln w="0"/>
              <a:solidFill>
                <a:schemeClr val="bg1">
                  <a:lumMod val="75000"/>
                </a:schemeClr>
              </a:solidFill>
              <a:effectLst>
                <a:reflection blurRad="12700" stA="50000" endPos="50000" dist="5000" dir="5400000" sy="-100000" rotWithShape="0"/>
              </a:effectLst>
              <a:latin typeface="Calibri"/>
              <a:ea typeface="Arial Unicode MS" panose="020B0604020202020204" pitchFamily="34" charset="-128"/>
              <a:cs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36405" y="2251518"/>
            <a:ext cx="6078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cap="all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Calibri"/>
                <a:ea typeface="Arial Unicode MS" panose="020B0604020202020204" pitchFamily="34" charset="-128"/>
                <a:cs typeface="Calibri"/>
              </a:rPr>
              <a:t>A</a:t>
            </a:r>
            <a:endParaRPr lang="en-US" sz="5400" cap="all" dirty="0">
              <a:ln w="0"/>
              <a:solidFill>
                <a:schemeClr val="accent1">
                  <a:lumMod val="50000"/>
                </a:schemeClr>
              </a:solidFill>
              <a:effectLst>
                <a:reflection blurRad="12700" stA="50000" endPos="50000" dist="5000" dir="5400000" sy="-100000" rotWithShape="0"/>
              </a:effectLst>
              <a:latin typeface="Calibri"/>
              <a:ea typeface="Arial Unicode MS" panose="020B0604020202020204" pitchFamily="34" charset="-128"/>
              <a:cs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36405" y="5163137"/>
            <a:ext cx="6078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cap="all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Calibri"/>
                <a:ea typeface="Arial Unicode MS" panose="020B0604020202020204" pitchFamily="34" charset="-128"/>
                <a:cs typeface="Calibri"/>
              </a:rPr>
              <a:t>A</a:t>
            </a:r>
            <a:endParaRPr lang="en-US" sz="5400" cap="all" dirty="0">
              <a:ln w="0"/>
              <a:solidFill>
                <a:schemeClr val="accent1">
                  <a:lumMod val="50000"/>
                </a:schemeClr>
              </a:solidFill>
              <a:effectLst>
                <a:reflection blurRad="12700" stA="50000" endPos="50000" dist="5000" dir="5400000" sy="-100000" rotWithShape="0"/>
              </a:effectLst>
              <a:latin typeface="Calibri"/>
              <a:ea typeface="Arial Unicode MS" panose="020B0604020202020204" pitchFamily="34" charset="-128"/>
              <a:cs typeface="Calibri"/>
            </a:endParaRPr>
          </a:p>
        </p:txBody>
      </p:sp>
      <p:cxnSp>
        <p:nvCxnSpPr>
          <p:cNvPr id="9" name="Straight Connector 8"/>
          <p:cNvCxnSpPr/>
          <p:nvPr/>
        </p:nvCxnSpPr>
        <p:spPr bwMode="auto">
          <a:xfrm flipV="1">
            <a:off x="1137920" y="4423969"/>
            <a:ext cx="6966989" cy="13217"/>
          </a:xfrm>
          <a:prstGeom prst="line">
            <a:avLst/>
          </a:prstGeom>
          <a:solidFill>
            <a:schemeClr val="bg1"/>
          </a:solidFill>
          <a:ln w="28575" cap="flat" cmpd="sng" algn="ctr">
            <a:solidFill>
              <a:srgbClr val="FF7829"/>
            </a:solidFill>
            <a:prstDash val="dot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612673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xmlns:p14="http://schemas.microsoft.com/office/powerpoint/2010/main" spd="slow" advClick="0" advTm="200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25841" y="1199445"/>
            <a:ext cx="8710697" cy="1064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>
                <a:latin typeface="Calibri"/>
                <a:ea typeface="Arial Unicode MS" panose="020B0604020202020204" pitchFamily="34" charset="-128"/>
                <a:cs typeface="Calibri"/>
              </a:rPr>
              <a:t>The </a:t>
            </a:r>
            <a:r>
              <a:rPr lang="en-US" b="0" dirty="0" smtClean="0">
                <a:latin typeface="Calibri"/>
                <a:ea typeface="Arial Unicode MS" panose="020B0604020202020204" pitchFamily="34" charset="-128"/>
                <a:cs typeface="Calibri"/>
              </a:rPr>
              <a:t>FSC3000</a:t>
            </a:r>
            <a:r>
              <a:rPr lang="en-US" b="0" baseline="30000" dirty="0" smtClean="0">
                <a:latin typeface="Calibri"/>
                <a:ea typeface="Arial Unicode MS" panose="020B0604020202020204" pitchFamily="34" charset="-128"/>
                <a:cs typeface="Calibri"/>
              </a:rPr>
              <a:t>™</a:t>
            </a:r>
            <a:r>
              <a:rPr lang="en-US" b="0" dirty="0" smtClean="0">
                <a:latin typeface="Calibri"/>
                <a:ea typeface="Arial Unicode MS" panose="020B0604020202020204" pitchFamily="34" charset="-128"/>
                <a:cs typeface="Calibri"/>
              </a:rPr>
              <a:t> Fuel Site Controller provides</a:t>
            </a:r>
          </a:p>
          <a:p>
            <a:pPr>
              <a:lnSpc>
                <a:spcPct val="80000"/>
              </a:lnSpc>
            </a:pPr>
            <a:r>
              <a:rPr lang="en-US" i="1" dirty="0" smtClean="0">
                <a:solidFill>
                  <a:srgbClr val="FF7829"/>
                </a:solidFill>
                <a:latin typeface="Calibri"/>
                <a:ea typeface="Arial Unicode MS" panose="020B0604020202020204" pitchFamily="34" charset="-128"/>
                <a:cs typeface="Calibri"/>
              </a:rPr>
              <a:t>comprehensive </a:t>
            </a:r>
            <a:r>
              <a:rPr lang="en-US" i="1" dirty="0">
                <a:solidFill>
                  <a:srgbClr val="FF7829"/>
                </a:solidFill>
                <a:latin typeface="Calibri"/>
                <a:ea typeface="Arial Unicode MS" panose="020B0604020202020204" pitchFamily="34" charset="-128"/>
                <a:cs typeface="Calibri"/>
              </a:rPr>
              <a:t>fuel management for fleet-fueling </a:t>
            </a:r>
            <a:r>
              <a:rPr lang="en-US" i="1" dirty="0" smtClean="0">
                <a:solidFill>
                  <a:srgbClr val="FF7829"/>
                </a:solidFill>
                <a:latin typeface="Calibri"/>
                <a:ea typeface="Arial Unicode MS" panose="020B0604020202020204" pitchFamily="34" charset="-128"/>
                <a:cs typeface="Calibri"/>
              </a:rPr>
              <a:t/>
            </a:r>
            <a:br>
              <a:rPr lang="en-US" i="1" dirty="0" smtClean="0">
                <a:solidFill>
                  <a:srgbClr val="FF7829"/>
                </a:solidFill>
                <a:latin typeface="Calibri"/>
                <a:ea typeface="Arial Unicode MS" panose="020B0604020202020204" pitchFamily="34" charset="-128"/>
                <a:cs typeface="Calibri"/>
              </a:rPr>
            </a:br>
            <a:r>
              <a:rPr lang="en-US" i="1" dirty="0" smtClean="0">
                <a:solidFill>
                  <a:srgbClr val="FF7829"/>
                </a:solidFill>
                <a:latin typeface="Calibri"/>
                <a:ea typeface="Arial Unicode MS" panose="020B0604020202020204" pitchFamily="34" charset="-128"/>
                <a:cs typeface="Calibri"/>
              </a:rPr>
              <a:t>or petroleum</a:t>
            </a:r>
            <a:r>
              <a:rPr lang="en-US" i="1" dirty="0">
                <a:solidFill>
                  <a:srgbClr val="FF7829"/>
                </a:solidFill>
                <a:latin typeface="Calibri"/>
                <a:ea typeface="Arial Unicode MS" panose="020B0604020202020204" pitchFamily="34" charset="-128"/>
                <a:cs typeface="Calibri"/>
              </a:rPr>
              <a:t>-marketing </a:t>
            </a:r>
            <a:r>
              <a:rPr lang="en-US" i="1" dirty="0" smtClean="0">
                <a:solidFill>
                  <a:srgbClr val="FF7829"/>
                </a:solidFill>
                <a:latin typeface="Calibri"/>
                <a:ea typeface="Arial Unicode MS" panose="020B0604020202020204" pitchFamily="34" charset="-128"/>
                <a:cs typeface="Calibri"/>
              </a:rPr>
              <a:t>applications.</a:t>
            </a:r>
            <a:endParaRPr lang="en-US" b="0" i="1" dirty="0">
              <a:solidFill>
                <a:srgbClr val="FF7829"/>
              </a:solidFill>
              <a:latin typeface="Calibri"/>
              <a:ea typeface="Arial Unicode MS" panose="020B0604020202020204" pitchFamily="34" charset="-128"/>
              <a:cs typeface="Calibri"/>
            </a:endParaRPr>
          </a:p>
        </p:txBody>
      </p:sp>
      <p:sp>
        <p:nvSpPr>
          <p:cNvPr id="19" name="Content Placeholder 2"/>
          <p:cNvSpPr>
            <a:spLocks noGrp="1"/>
          </p:cNvSpPr>
          <p:nvPr>
            <p:ph idx="1"/>
          </p:nvPr>
        </p:nvSpPr>
        <p:spPr>
          <a:xfrm>
            <a:off x="1476425" y="2491805"/>
            <a:ext cx="7417483" cy="3731846"/>
          </a:xfrm>
        </p:spPr>
        <p:txBody>
          <a:bodyPr/>
          <a:lstStyle/>
          <a:p>
            <a:r>
              <a:rPr lang="en-US" b="1" dirty="0" smtClean="0"/>
              <a:t>Secure:</a:t>
            </a:r>
            <a:r>
              <a:rPr lang="en-US" dirty="0" smtClean="0"/>
              <a:t> </a:t>
            </a:r>
            <a:r>
              <a:rPr lang="en-US" sz="1800" dirty="0" smtClean="0"/>
              <a:t> User</a:t>
            </a:r>
            <a:r>
              <a:rPr lang="en-US" sz="1800" dirty="0"/>
              <a:t>-selected </a:t>
            </a:r>
            <a:r>
              <a:rPr lang="en-US" sz="1800" dirty="0" smtClean="0"/>
              <a:t>fueling</a:t>
            </a:r>
            <a:br>
              <a:rPr lang="en-US" sz="1800" dirty="0" smtClean="0"/>
            </a:br>
            <a:r>
              <a:rPr lang="en-US" sz="1800" dirty="0" smtClean="0"/>
              <a:t>restrictions </a:t>
            </a:r>
            <a:r>
              <a:rPr lang="en-US" sz="1800" dirty="0"/>
              <a:t>facilitate a tailored, 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secure </a:t>
            </a:r>
            <a:r>
              <a:rPr lang="en-US" sz="1800" dirty="0"/>
              <a:t>fueling system. </a:t>
            </a:r>
            <a:endParaRPr lang="en-US" dirty="0"/>
          </a:p>
          <a:p>
            <a:r>
              <a:rPr lang="en-US" b="1" dirty="0" smtClean="0"/>
              <a:t>Integrated:</a:t>
            </a:r>
            <a:r>
              <a:rPr lang="en-US" dirty="0" smtClean="0"/>
              <a:t> </a:t>
            </a:r>
            <a:r>
              <a:rPr lang="en-US" sz="1800" spc="-50" dirty="0"/>
              <a:t>The Fuel Site Controller interfaces with numerous proprietary and network cards as well as OPW Fuel Island Terminals and tank gauges</a:t>
            </a:r>
            <a:r>
              <a:rPr lang="en-US" sz="1800" spc="-50" dirty="0" smtClean="0"/>
              <a:t>.</a:t>
            </a:r>
            <a:br>
              <a:rPr lang="en-US" sz="1800" spc="-50" dirty="0" smtClean="0"/>
            </a:br>
            <a:r>
              <a:rPr lang="en-US" sz="1800" spc="-50" dirty="0" smtClean="0"/>
              <a:t> </a:t>
            </a:r>
            <a:endParaRPr lang="en-US" sz="1800" spc="-50" dirty="0"/>
          </a:p>
          <a:p>
            <a:r>
              <a:rPr lang="en-US" b="1" dirty="0" smtClean="0"/>
              <a:t>Compatible:</a:t>
            </a:r>
            <a:r>
              <a:rPr lang="en-US" dirty="0" smtClean="0"/>
              <a:t> </a:t>
            </a:r>
            <a:r>
              <a:rPr lang="en-US" sz="1800" spc="-50" dirty="0"/>
              <a:t>The FSC3000</a:t>
            </a:r>
            <a:r>
              <a:rPr lang="en-US" sz="1800" spc="-50" baseline="30000" dirty="0"/>
              <a:t>™</a:t>
            </a:r>
            <a:r>
              <a:rPr lang="en-US" sz="1800" spc="-50" dirty="0"/>
              <a:t> can control both mechanical and electronic pumps as well as Gilbarco CRIND and Wayne CAT in-dispenser card readers</a:t>
            </a:r>
            <a:r>
              <a:rPr lang="en-US" sz="1800" spc="-50" dirty="0" smtClean="0"/>
              <a:t>.</a:t>
            </a:r>
            <a:br>
              <a:rPr lang="en-US" sz="1800" spc="-50" dirty="0" smtClean="0"/>
            </a:br>
            <a:r>
              <a:rPr lang="en-US" sz="1800" dirty="0" smtClean="0"/>
              <a:t> </a:t>
            </a:r>
            <a:endParaRPr lang="en-US" dirty="0"/>
          </a:p>
          <a:p>
            <a:r>
              <a:rPr lang="en-US" b="1" dirty="0" smtClean="0"/>
              <a:t>Robust Feature Set:</a:t>
            </a:r>
            <a:r>
              <a:rPr lang="en-US" dirty="0" smtClean="0"/>
              <a:t> </a:t>
            </a:r>
            <a:r>
              <a:rPr lang="en-US" sz="1800" dirty="0"/>
              <a:t>A wide variety of feature options enable the FSC3000 to adapt to a range of fuel control needs. </a:t>
            </a:r>
            <a:endParaRPr lang="en-US" dirty="0"/>
          </a:p>
        </p:txBody>
      </p:sp>
      <p:pic>
        <p:nvPicPr>
          <p:cNvPr id="20" name="Picture 19" descr="FSC3000™ Fuel Site Controller_004B.psd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10" t="15398" r="11251" b="22519"/>
          <a:stretch/>
        </p:blipFill>
        <p:spPr>
          <a:xfrm>
            <a:off x="5198533" y="2083567"/>
            <a:ext cx="3683001" cy="1853433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500" y="2502302"/>
            <a:ext cx="771451" cy="771451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4650" y="3494621"/>
            <a:ext cx="768350" cy="76835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1950" y="4483100"/>
            <a:ext cx="787400" cy="78740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3455" y="5469917"/>
            <a:ext cx="778011" cy="77801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999154" y="68385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65083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xmlns:p14="http://schemas.microsoft.com/office/powerpoint/2010/main" spd="slow" advClick="0" advTm="20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Product </a:t>
            </a:r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25841" y="1199445"/>
            <a:ext cx="8710697" cy="1064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>
                <a:latin typeface="Calibri"/>
                <a:ea typeface="Arial Unicode MS" panose="020B0604020202020204" pitchFamily="34" charset="-128"/>
                <a:cs typeface="Calibri"/>
              </a:rPr>
              <a:t>The </a:t>
            </a:r>
            <a:r>
              <a:rPr lang="en-US" b="0" dirty="0" smtClean="0">
                <a:latin typeface="Calibri"/>
                <a:ea typeface="Arial Unicode MS" panose="020B0604020202020204" pitchFamily="34" charset="-128"/>
                <a:cs typeface="Calibri"/>
              </a:rPr>
              <a:t>FSC3000</a:t>
            </a:r>
            <a:r>
              <a:rPr lang="en-US" b="0" baseline="30000" dirty="0" smtClean="0">
                <a:latin typeface="Calibri"/>
                <a:ea typeface="Arial Unicode MS" panose="020B0604020202020204" pitchFamily="34" charset="-128"/>
                <a:cs typeface="Calibri"/>
              </a:rPr>
              <a:t>™</a:t>
            </a:r>
            <a:r>
              <a:rPr lang="en-US" b="0" dirty="0" smtClean="0">
                <a:latin typeface="Calibri"/>
                <a:ea typeface="Arial Unicode MS" panose="020B0604020202020204" pitchFamily="34" charset="-128"/>
                <a:cs typeface="Calibri"/>
              </a:rPr>
              <a:t> Fuel Site Controller provides</a:t>
            </a:r>
          </a:p>
          <a:p>
            <a:pPr>
              <a:lnSpc>
                <a:spcPct val="80000"/>
              </a:lnSpc>
            </a:pPr>
            <a:r>
              <a:rPr lang="en-US" i="1" dirty="0" smtClean="0">
                <a:solidFill>
                  <a:srgbClr val="FF7829"/>
                </a:solidFill>
                <a:latin typeface="Calibri"/>
                <a:ea typeface="Arial Unicode MS" panose="020B0604020202020204" pitchFamily="34" charset="-128"/>
                <a:cs typeface="Calibri"/>
              </a:rPr>
              <a:t>comprehensive </a:t>
            </a:r>
            <a:r>
              <a:rPr lang="en-US" i="1" dirty="0">
                <a:solidFill>
                  <a:srgbClr val="FF7829"/>
                </a:solidFill>
                <a:latin typeface="Calibri"/>
                <a:ea typeface="Arial Unicode MS" panose="020B0604020202020204" pitchFamily="34" charset="-128"/>
                <a:cs typeface="Calibri"/>
              </a:rPr>
              <a:t>fuel management for fleet-fueling </a:t>
            </a:r>
            <a:r>
              <a:rPr lang="en-US" i="1" dirty="0" smtClean="0">
                <a:solidFill>
                  <a:srgbClr val="FF7829"/>
                </a:solidFill>
                <a:latin typeface="Calibri"/>
                <a:ea typeface="Arial Unicode MS" panose="020B0604020202020204" pitchFamily="34" charset="-128"/>
                <a:cs typeface="Calibri"/>
              </a:rPr>
              <a:t/>
            </a:r>
            <a:br>
              <a:rPr lang="en-US" i="1" dirty="0" smtClean="0">
                <a:solidFill>
                  <a:srgbClr val="FF7829"/>
                </a:solidFill>
                <a:latin typeface="Calibri"/>
                <a:ea typeface="Arial Unicode MS" panose="020B0604020202020204" pitchFamily="34" charset="-128"/>
                <a:cs typeface="Calibri"/>
              </a:rPr>
            </a:br>
            <a:r>
              <a:rPr lang="en-US" i="1" dirty="0" smtClean="0">
                <a:solidFill>
                  <a:srgbClr val="FF7829"/>
                </a:solidFill>
                <a:latin typeface="Calibri"/>
                <a:ea typeface="Arial Unicode MS" panose="020B0604020202020204" pitchFamily="34" charset="-128"/>
                <a:cs typeface="Calibri"/>
              </a:rPr>
              <a:t>or petroleum</a:t>
            </a:r>
            <a:r>
              <a:rPr lang="en-US" i="1" dirty="0">
                <a:solidFill>
                  <a:srgbClr val="FF7829"/>
                </a:solidFill>
                <a:latin typeface="Calibri"/>
                <a:ea typeface="Arial Unicode MS" panose="020B0604020202020204" pitchFamily="34" charset="-128"/>
                <a:cs typeface="Calibri"/>
              </a:rPr>
              <a:t>-marketing </a:t>
            </a:r>
            <a:r>
              <a:rPr lang="en-US" i="1" dirty="0" smtClean="0">
                <a:solidFill>
                  <a:srgbClr val="FF7829"/>
                </a:solidFill>
                <a:latin typeface="Calibri"/>
                <a:ea typeface="Arial Unicode MS" panose="020B0604020202020204" pitchFamily="34" charset="-128"/>
                <a:cs typeface="Calibri"/>
              </a:rPr>
              <a:t>applications.</a:t>
            </a:r>
            <a:endParaRPr lang="en-US" b="0" i="1" dirty="0">
              <a:solidFill>
                <a:srgbClr val="FF7829"/>
              </a:solidFill>
              <a:latin typeface="Calibri"/>
              <a:ea typeface="Arial Unicode MS" panose="020B0604020202020204" pitchFamily="34" charset="-128"/>
              <a:cs typeface="Calibri"/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1476425" y="2491805"/>
            <a:ext cx="7417483" cy="3731846"/>
          </a:xfrm>
        </p:spPr>
        <p:txBody>
          <a:bodyPr/>
          <a:lstStyle/>
          <a:p>
            <a:r>
              <a:rPr lang="en-US" b="1" dirty="0" smtClean="0"/>
              <a:t>Secure:</a:t>
            </a:r>
            <a:r>
              <a:rPr lang="en-US" dirty="0" smtClean="0"/>
              <a:t> </a:t>
            </a:r>
            <a:r>
              <a:rPr lang="en-US" sz="1800" dirty="0" smtClean="0"/>
              <a:t> User</a:t>
            </a:r>
            <a:r>
              <a:rPr lang="en-US" sz="1800" dirty="0"/>
              <a:t>-selected </a:t>
            </a:r>
            <a:r>
              <a:rPr lang="en-US" sz="1800" dirty="0" smtClean="0"/>
              <a:t>fueling</a:t>
            </a:r>
            <a:br>
              <a:rPr lang="en-US" sz="1800" dirty="0" smtClean="0"/>
            </a:br>
            <a:r>
              <a:rPr lang="en-US" sz="1800" dirty="0" smtClean="0"/>
              <a:t>restrictions </a:t>
            </a:r>
            <a:r>
              <a:rPr lang="en-US" sz="1800" dirty="0"/>
              <a:t>facilitate a tailored, 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secure </a:t>
            </a:r>
            <a:r>
              <a:rPr lang="en-US" sz="1800" dirty="0"/>
              <a:t>fueling system. </a:t>
            </a:r>
            <a:endParaRPr lang="en-US" dirty="0"/>
          </a:p>
          <a:p>
            <a:r>
              <a:rPr lang="en-US" b="1" dirty="0" smtClean="0"/>
              <a:t>Integrated:</a:t>
            </a:r>
            <a:r>
              <a:rPr lang="en-US" dirty="0" smtClean="0"/>
              <a:t> </a:t>
            </a:r>
            <a:r>
              <a:rPr lang="en-US" sz="1800" spc="-50" dirty="0"/>
              <a:t>The Fuel Site Controller interfaces with numerous proprietary and network cards as well as OPW Fuel Island Terminals and tank gauges</a:t>
            </a:r>
            <a:r>
              <a:rPr lang="en-US" sz="1800" spc="-50" dirty="0" smtClean="0"/>
              <a:t>.</a:t>
            </a:r>
            <a:br>
              <a:rPr lang="en-US" sz="1800" spc="-50" dirty="0" smtClean="0"/>
            </a:br>
            <a:r>
              <a:rPr lang="en-US" sz="1800" spc="-50" dirty="0" smtClean="0"/>
              <a:t> </a:t>
            </a:r>
            <a:endParaRPr lang="en-US" sz="1800" spc="-50" dirty="0"/>
          </a:p>
          <a:p>
            <a:r>
              <a:rPr lang="en-US" b="1" dirty="0" smtClean="0"/>
              <a:t>Compatible:</a:t>
            </a:r>
            <a:r>
              <a:rPr lang="en-US" dirty="0" smtClean="0"/>
              <a:t> </a:t>
            </a:r>
            <a:r>
              <a:rPr lang="en-US" sz="1800" spc="-50" dirty="0"/>
              <a:t>The FSC3000</a:t>
            </a:r>
            <a:r>
              <a:rPr lang="en-US" sz="1800" spc="-50" baseline="30000" dirty="0"/>
              <a:t>™</a:t>
            </a:r>
            <a:r>
              <a:rPr lang="en-US" sz="1800" spc="-50" dirty="0"/>
              <a:t> can control both mechanical and electronic pumps as well as Gilbarco CRIND and Wayne CAT in-dispenser card readers</a:t>
            </a:r>
            <a:r>
              <a:rPr lang="en-US" sz="1800" spc="-50" dirty="0" smtClean="0"/>
              <a:t>.</a:t>
            </a:r>
            <a:br>
              <a:rPr lang="en-US" sz="1800" spc="-50" dirty="0" smtClean="0"/>
            </a:br>
            <a:r>
              <a:rPr lang="en-US" sz="1800" dirty="0" smtClean="0"/>
              <a:t> </a:t>
            </a:r>
            <a:endParaRPr lang="en-US" dirty="0"/>
          </a:p>
          <a:p>
            <a:r>
              <a:rPr lang="en-US" b="1" dirty="0" smtClean="0"/>
              <a:t>Robust Feature Set:</a:t>
            </a:r>
            <a:r>
              <a:rPr lang="en-US" dirty="0" smtClean="0"/>
              <a:t> </a:t>
            </a:r>
            <a:r>
              <a:rPr lang="en-US" sz="1800" dirty="0"/>
              <a:t>A wide variety of feature options enable the FSC3000 to adapt to a range of fuel control needs. </a:t>
            </a:r>
            <a:endParaRPr lang="en-US" dirty="0"/>
          </a:p>
        </p:txBody>
      </p:sp>
      <p:pic>
        <p:nvPicPr>
          <p:cNvPr id="17" name="Picture 16" descr="FSC3000™ Fuel Site Controller_004B.psd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10" t="15398" r="11251" b="22519"/>
          <a:stretch/>
        </p:blipFill>
        <p:spPr>
          <a:xfrm>
            <a:off x="5198533" y="2083567"/>
            <a:ext cx="3683001" cy="185343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500" y="2502302"/>
            <a:ext cx="771451" cy="77145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4650" y="3494621"/>
            <a:ext cx="768350" cy="7683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1950" y="4483100"/>
            <a:ext cx="787400" cy="7874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3455" y="5469917"/>
            <a:ext cx="778011" cy="778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7218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xmlns:p14="http://schemas.microsoft.com/office/powerpoint/2010/main" spd="slow" advClick="0" advTm="200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Benefits </a:t>
            </a:r>
          </a:p>
        </p:txBody>
      </p:sp>
      <p:sp>
        <p:nvSpPr>
          <p:cNvPr id="7" name="Rectangle 6"/>
          <p:cNvSpPr/>
          <p:nvPr/>
        </p:nvSpPr>
        <p:spPr>
          <a:xfrm>
            <a:off x="2183112" y="1241486"/>
            <a:ext cx="4777783" cy="892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0" dirty="0">
                <a:latin typeface="Calibri"/>
                <a:ea typeface="Arial Unicode MS" panose="020B0604020202020204" pitchFamily="34" charset="-128"/>
                <a:cs typeface="Calibri"/>
              </a:rPr>
              <a:t>The </a:t>
            </a:r>
            <a:r>
              <a:rPr lang="en-US" b="0" dirty="0" smtClean="0">
                <a:latin typeface="Calibri"/>
                <a:ea typeface="Arial Unicode MS" panose="020B0604020202020204" pitchFamily="34" charset="-128"/>
                <a:cs typeface="Calibri"/>
              </a:rPr>
              <a:t>FSC3000</a:t>
            </a:r>
            <a:r>
              <a:rPr lang="en-US" b="0" baseline="30000" dirty="0">
                <a:latin typeface="Calibri"/>
                <a:ea typeface="Arial Unicode MS" panose="020B0604020202020204" pitchFamily="34" charset="-128"/>
                <a:cs typeface="Calibri"/>
              </a:rPr>
              <a:t>™</a:t>
            </a:r>
            <a:r>
              <a:rPr lang="en-US" b="0" dirty="0">
                <a:latin typeface="Calibri"/>
                <a:ea typeface="Arial Unicode MS" panose="020B0604020202020204" pitchFamily="34" charset="-128"/>
                <a:cs typeface="Calibri"/>
              </a:rPr>
              <a:t> Fuel </a:t>
            </a:r>
            <a:r>
              <a:rPr lang="en-US" b="0" dirty="0" smtClean="0">
                <a:latin typeface="Calibri"/>
                <a:ea typeface="Arial Unicode MS" panose="020B0604020202020204" pitchFamily="34" charset="-128"/>
                <a:cs typeface="Calibri"/>
              </a:rPr>
              <a:t>Site Controller  is </a:t>
            </a:r>
            <a:br>
              <a:rPr lang="en-US" b="0" dirty="0" smtClean="0">
                <a:latin typeface="Calibri"/>
                <a:ea typeface="Arial Unicode MS" panose="020B0604020202020204" pitchFamily="34" charset="-128"/>
                <a:cs typeface="Calibri"/>
              </a:rPr>
            </a:br>
            <a:r>
              <a:rPr lang="en-US" sz="2800" u="sng" dirty="0" smtClean="0">
                <a:solidFill>
                  <a:srgbClr val="FF7829"/>
                </a:solidFill>
                <a:latin typeface="Calibri"/>
                <a:ea typeface="Arial Unicode MS" panose="020B0604020202020204" pitchFamily="34" charset="-128"/>
                <a:cs typeface="Calibri"/>
              </a:rPr>
              <a:t>Reliable and Powerful</a:t>
            </a:r>
            <a:endParaRPr lang="en-US" sz="2800" u="sng" dirty="0">
              <a:solidFill>
                <a:srgbClr val="FF7829"/>
              </a:solidFill>
              <a:latin typeface="Calibri"/>
              <a:ea typeface="Arial Unicode MS" panose="020B0604020202020204" pitchFamily="34" charset="-128"/>
              <a:cs typeface="Calibri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457200" y="2468362"/>
            <a:ext cx="8393724" cy="1786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2" spcCol="274320" anchor="t" anchorCtr="0" compatLnSpc="1">
            <a:prstTxWarp prst="textNoShape">
              <a:avLst/>
            </a:prstTxWarp>
          </a:bodyPr>
          <a:lstStyle>
            <a:lvl1pPr marL="2857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8000"/>
              </a:buClr>
              <a:buFont typeface="Wingdings" charset="0"/>
              <a:buChar char="§"/>
              <a:defRPr sz="24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1pPr>
            <a:lvl2pPr marL="630238" indent="-2301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8000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2pPr>
            <a:lvl3pPr marL="973138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8000"/>
              </a:buClr>
              <a:buChar char="-"/>
              <a:defRPr sz="16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3pPr>
            <a:lvl4pPr marL="1316038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8000"/>
              </a:buClr>
              <a:buFont typeface="Times" charset="0"/>
              <a:buChar char="•"/>
              <a:defRPr sz="16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4pPr>
            <a:lvl5pPr marL="1658938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8000"/>
              </a:buClr>
              <a:buChar char="-"/>
              <a:defRPr sz="16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5pPr>
            <a:lvl6pPr marL="2116138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8000"/>
              </a:buClr>
              <a:buChar char="-"/>
              <a:defRPr sz="1600">
                <a:solidFill>
                  <a:schemeClr val="tx1"/>
                </a:solidFill>
                <a:latin typeface="+mn-lt"/>
                <a:ea typeface="+mn-ea"/>
              </a:defRPr>
            </a:lvl6pPr>
            <a:lvl7pPr marL="2573338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8000"/>
              </a:buClr>
              <a:buChar char="-"/>
              <a:defRPr sz="1600">
                <a:solidFill>
                  <a:schemeClr val="tx1"/>
                </a:solidFill>
                <a:latin typeface="+mn-lt"/>
                <a:ea typeface="+mn-ea"/>
              </a:defRPr>
            </a:lvl7pPr>
            <a:lvl8pPr marL="3030538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8000"/>
              </a:buClr>
              <a:buChar char="-"/>
              <a:defRPr sz="1600">
                <a:solidFill>
                  <a:schemeClr val="tx1"/>
                </a:solidFill>
                <a:latin typeface="+mn-lt"/>
                <a:ea typeface="+mn-ea"/>
              </a:defRPr>
            </a:lvl8pPr>
            <a:lvl9pPr marL="3487738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8000"/>
              </a:buClr>
              <a:buChar char="-"/>
              <a:defRPr sz="16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US" sz="1800" b="0" dirty="0">
                <a:ea typeface="Arial Unicode MS" panose="020B0604020202020204" pitchFamily="34" charset="-128"/>
              </a:rPr>
              <a:t>PCI compliance ensures cardholder data security </a:t>
            </a:r>
          </a:p>
          <a:p>
            <a:r>
              <a:rPr lang="en-US" sz="1800" b="0" dirty="0">
                <a:ea typeface="Arial Unicode MS" panose="020B0604020202020204" pitchFamily="34" charset="-128"/>
              </a:rPr>
              <a:t>Each FSC3000 can control up to 12 FITs or Dispenser Terminal Controls with a maximum of 32 hoses per site </a:t>
            </a:r>
            <a:r>
              <a:rPr lang="en-US" sz="1800" b="0" dirty="0" smtClean="0">
                <a:ea typeface="Arial Unicode MS" panose="020B0604020202020204" pitchFamily="34" charset="-128"/>
              </a:rPr>
              <a:t> </a:t>
            </a:r>
          </a:p>
          <a:p>
            <a:r>
              <a:rPr lang="en-US" sz="1800" b="0" dirty="0">
                <a:ea typeface="Arial Unicode MS" panose="020B0604020202020204" pitchFamily="34" charset="-128"/>
              </a:rPr>
              <a:t>Dual memory card capabilities enable storage of up to 150,000 cards </a:t>
            </a:r>
            <a:endParaRPr lang="en-US" sz="1800" b="0" dirty="0" smtClean="0">
              <a:ea typeface="Arial Unicode MS" panose="020B0604020202020204" pitchFamily="34" charset="-128"/>
            </a:endParaRPr>
          </a:p>
          <a:p>
            <a:r>
              <a:rPr lang="en-US" sz="1800" b="0" dirty="0">
                <a:ea typeface="Arial Unicode MS" panose="020B0604020202020204" pitchFamily="34" charset="-128"/>
              </a:rPr>
              <a:t>Embedded hardware platform </a:t>
            </a:r>
            <a:r>
              <a:rPr lang="en-US" sz="1800" b="0" dirty="0" smtClean="0">
                <a:ea typeface="Arial Unicode MS" panose="020B0604020202020204" pitchFamily="34" charset="-128"/>
              </a:rPr>
              <a:t/>
            </a:r>
            <a:br>
              <a:rPr lang="en-US" sz="1800" b="0" dirty="0" smtClean="0">
                <a:ea typeface="Arial Unicode MS" panose="020B0604020202020204" pitchFamily="34" charset="-128"/>
              </a:rPr>
            </a:br>
            <a:r>
              <a:rPr lang="en-US" sz="1800" b="0" dirty="0" smtClean="0">
                <a:ea typeface="Arial Unicode MS" panose="020B0604020202020204" pitchFamily="34" charset="-128"/>
              </a:rPr>
              <a:t>provides </a:t>
            </a:r>
            <a:r>
              <a:rPr lang="en-US" sz="1800" b="0" dirty="0">
                <a:ea typeface="Arial Unicode MS" panose="020B0604020202020204" pitchFamily="34" charset="-128"/>
              </a:rPr>
              <a:t>24-7 reliability </a:t>
            </a:r>
            <a:endParaRPr lang="en-US" sz="1800" b="0" dirty="0" smtClean="0">
              <a:ea typeface="Arial Unicode MS" panose="020B0604020202020204" pitchFamily="34" charset="-128"/>
            </a:endParaRPr>
          </a:p>
        </p:txBody>
      </p:sp>
      <p:pic>
        <p:nvPicPr>
          <p:cNvPr id="3" name="Picture 2" descr="FSC3000™ Fuel Site Controller_003.psd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92" t="54509" r="25370" b="20155"/>
          <a:stretch/>
        </p:blipFill>
        <p:spPr>
          <a:xfrm>
            <a:off x="1041400" y="4309533"/>
            <a:ext cx="6953347" cy="2201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716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xmlns:p14="http://schemas.microsoft.com/office/powerpoint/2010/main" spd="slow" advClick="0" advTm="2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Benefits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0349" y="1239811"/>
            <a:ext cx="8660131" cy="4988269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The FSC3000</a:t>
            </a:r>
            <a:r>
              <a:rPr lang="en-US" baseline="30000" dirty="0"/>
              <a:t>™</a:t>
            </a:r>
            <a:r>
              <a:rPr lang="en-US" dirty="0"/>
              <a:t> Fuel Site Controller is</a:t>
            </a:r>
          </a:p>
          <a:p>
            <a:pPr marL="0" indent="0" algn="ctr">
              <a:lnSpc>
                <a:spcPct val="90000"/>
              </a:lnSpc>
              <a:buNone/>
            </a:pPr>
            <a:r>
              <a:rPr lang="en-US" sz="2800" b="1" u="sng" dirty="0" smtClean="0">
                <a:solidFill>
                  <a:srgbClr val="FF7829"/>
                </a:solidFill>
              </a:rPr>
              <a:t>Versatile</a:t>
            </a:r>
            <a:r>
              <a:rPr lang="en-US" sz="2800" b="1" dirty="0" smtClean="0"/>
              <a:t/>
            </a:r>
            <a:br>
              <a:rPr lang="en-US" sz="2800" b="1" dirty="0" smtClean="0"/>
            </a:br>
            <a:r>
              <a:rPr lang="en-US" sz="2800" b="1" dirty="0" smtClean="0"/>
              <a:t> </a:t>
            </a:r>
            <a:endParaRPr lang="en-US" sz="2800" b="1" dirty="0"/>
          </a:p>
          <a:p>
            <a:pPr>
              <a:lnSpc>
                <a:spcPct val="90000"/>
              </a:lnSpc>
            </a:pPr>
            <a:r>
              <a:rPr lang="en-US" sz="1800" dirty="0"/>
              <a:t>Compatible with mechanical and electronic pumps and Gilbarco CRIND and Wayne CAT in-dispenser card readers </a:t>
            </a:r>
            <a:endParaRPr lang="en-US" sz="1800" dirty="0" smtClean="0"/>
          </a:p>
          <a:p>
            <a:pPr>
              <a:lnSpc>
                <a:spcPct val="90000"/>
              </a:lnSpc>
            </a:pPr>
            <a:endParaRPr lang="en-US" sz="1800" dirty="0"/>
          </a:p>
          <a:p>
            <a:pPr>
              <a:lnSpc>
                <a:spcPct val="90000"/>
              </a:lnSpc>
            </a:pPr>
            <a:r>
              <a:rPr lang="en-US" sz="1800" dirty="0"/>
              <a:t>Integrated FSC3000™ can be </a:t>
            </a:r>
            <a:r>
              <a:rPr lang="en-US" sz="1800" dirty="0" smtClean="0"/>
              <a:t>installed </a:t>
            </a:r>
            <a:br>
              <a:rPr lang="en-US" sz="1800" dirty="0" smtClean="0"/>
            </a:br>
            <a:r>
              <a:rPr lang="en-US" sz="1800" dirty="0" smtClean="0"/>
              <a:t>inside </a:t>
            </a:r>
            <a:r>
              <a:rPr lang="en-US" sz="1800" dirty="0"/>
              <a:t>a Fuel Island </a:t>
            </a:r>
            <a:r>
              <a:rPr lang="en-US" sz="1800" dirty="0" smtClean="0"/>
              <a:t>Terminal for </a:t>
            </a:r>
            <a:br>
              <a:rPr lang="en-US" sz="1800" dirty="0" smtClean="0"/>
            </a:br>
            <a:r>
              <a:rPr lang="en-US" sz="1800" dirty="0" smtClean="0"/>
              <a:t>installations </a:t>
            </a:r>
            <a:r>
              <a:rPr lang="en-US" sz="1800" dirty="0"/>
              <a:t>where </a:t>
            </a:r>
            <a:r>
              <a:rPr lang="en-US" sz="1800" dirty="0" smtClean="0"/>
              <a:t>no building </a:t>
            </a:r>
            <a:br>
              <a:rPr lang="en-US" sz="1800" dirty="0" smtClean="0"/>
            </a:br>
            <a:r>
              <a:rPr lang="en-US" sz="1800" dirty="0" smtClean="0"/>
              <a:t>is </a:t>
            </a:r>
            <a:r>
              <a:rPr lang="en-US" sz="1800" dirty="0"/>
              <a:t>available </a:t>
            </a:r>
            <a:endParaRPr lang="en-US" sz="1800" dirty="0" smtClean="0"/>
          </a:p>
          <a:p>
            <a:pPr>
              <a:lnSpc>
                <a:spcPct val="90000"/>
              </a:lnSpc>
            </a:pPr>
            <a:endParaRPr lang="en-US" sz="1800" dirty="0" smtClean="0"/>
          </a:p>
          <a:p>
            <a:pPr>
              <a:lnSpc>
                <a:spcPct val="90000"/>
              </a:lnSpc>
            </a:pPr>
            <a:r>
              <a:rPr lang="en-US" sz="1800" dirty="0"/>
              <a:t>Interfaces with OPW tank </a:t>
            </a:r>
            <a:r>
              <a:rPr lang="en-US" sz="1800" dirty="0" smtClean="0"/>
              <a:t>gauges</a:t>
            </a:r>
            <a:br>
              <a:rPr lang="en-US" sz="1800" dirty="0" smtClean="0"/>
            </a:br>
            <a:r>
              <a:rPr lang="en-US" sz="1800" dirty="0" smtClean="0"/>
              <a:t>for </a:t>
            </a:r>
            <a:r>
              <a:rPr lang="en-US" sz="1800" dirty="0"/>
              <a:t>polling inventory and delivery </a:t>
            </a:r>
            <a:r>
              <a:rPr lang="en-US" sz="1800" dirty="0" smtClean="0"/>
              <a:t>data</a:t>
            </a:r>
          </a:p>
          <a:p>
            <a:pPr>
              <a:lnSpc>
                <a:spcPct val="90000"/>
              </a:lnSpc>
            </a:pPr>
            <a:endParaRPr lang="en-US" sz="1800" dirty="0"/>
          </a:p>
          <a:p>
            <a:pPr>
              <a:lnSpc>
                <a:spcPct val="90000"/>
              </a:lnSpc>
            </a:pPr>
            <a:r>
              <a:rPr lang="en-US" sz="1800" dirty="0"/>
              <a:t>Compatible with OPW Fuel Island 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Terminals </a:t>
            </a:r>
            <a:r>
              <a:rPr lang="en-US" sz="1800" dirty="0"/>
              <a:t>(C/OPT</a:t>
            </a:r>
            <a:r>
              <a:rPr lang="en-US" sz="1800" baseline="30000" dirty="0"/>
              <a:t>™</a:t>
            </a:r>
            <a:r>
              <a:rPr lang="en-US" sz="1800" dirty="0"/>
              <a:t>, K800</a:t>
            </a:r>
            <a:r>
              <a:rPr lang="en-US" sz="1800" baseline="30000" dirty="0"/>
              <a:t>™</a:t>
            </a:r>
            <a:r>
              <a:rPr lang="en-US" sz="1800" dirty="0"/>
              <a:t>, 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Hybrid </a:t>
            </a:r>
            <a:r>
              <a:rPr lang="en-US" sz="1800" dirty="0"/>
              <a:t>and FIT500</a:t>
            </a:r>
            <a:r>
              <a:rPr lang="en-US" sz="1800" baseline="30000" dirty="0"/>
              <a:t>™</a:t>
            </a:r>
            <a:r>
              <a:rPr lang="en-US" sz="1800" dirty="0"/>
              <a:t>) </a:t>
            </a:r>
          </a:p>
        </p:txBody>
      </p:sp>
      <p:pic>
        <p:nvPicPr>
          <p:cNvPr id="5" name="Picture 4" descr="C_OPT_K800_FIT500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9449" y="3421059"/>
            <a:ext cx="3983243" cy="307796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794522" y="3074050"/>
            <a:ext cx="8278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75000"/>
                  </a:schemeClr>
                </a:solidFill>
                <a:latin typeface="Calibri"/>
                <a:ea typeface="Arial Unicode MS" panose="020B0604020202020204" pitchFamily="34" charset="-128"/>
                <a:cs typeface="Calibri"/>
              </a:rPr>
              <a:t>FIT 500</a:t>
            </a:r>
            <a:r>
              <a:rPr lang="en-US" sz="1400" baseline="30000" dirty="0">
                <a:solidFill>
                  <a:schemeClr val="bg1">
                    <a:lumMod val="75000"/>
                  </a:schemeClr>
                </a:solidFill>
                <a:latin typeface="Calibri"/>
                <a:ea typeface="Arial Unicode MS" panose="020B0604020202020204" pitchFamily="34" charset="-128"/>
                <a:cs typeface="Calibri"/>
              </a:rPr>
              <a:t>™</a:t>
            </a:r>
            <a:endParaRPr lang="en-US" sz="1400" dirty="0">
              <a:solidFill>
                <a:schemeClr val="bg1">
                  <a:lumMod val="75000"/>
                </a:schemeClr>
              </a:solidFill>
              <a:latin typeface="Calibri"/>
              <a:ea typeface="Arial Unicode MS" panose="020B0604020202020204" pitchFamily="34" charset="-128"/>
              <a:cs typeface="Calibri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983706" y="3074050"/>
            <a:ext cx="7766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BFBFBF"/>
                </a:solidFill>
                <a:latin typeface="Calibri"/>
                <a:ea typeface="Arial Unicode MS" panose="020B0604020202020204" pitchFamily="34" charset="-128"/>
                <a:cs typeface="Calibri"/>
              </a:rPr>
              <a:t>C/OPT</a:t>
            </a:r>
            <a:r>
              <a:rPr lang="en-US" sz="1400" baseline="30000" dirty="0">
                <a:solidFill>
                  <a:srgbClr val="BFBFBF"/>
                </a:solidFill>
                <a:latin typeface="Calibri"/>
                <a:ea typeface="Arial Unicode MS" panose="020B0604020202020204" pitchFamily="34" charset="-128"/>
                <a:cs typeface="Calibri"/>
              </a:rPr>
              <a:t>™</a:t>
            </a:r>
            <a:endParaRPr lang="en-US" sz="1400" dirty="0">
              <a:solidFill>
                <a:srgbClr val="BFBFBF"/>
              </a:solidFill>
              <a:latin typeface="Calibri"/>
              <a:ea typeface="Arial Unicode MS" panose="020B0604020202020204" pitchFamily="34" charset="-128"/>
              <a:cs typeface="Calibri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227312" y="3074050"/>
            <a:ext cx="827852" cy="310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BFBFBF"/>
                </a:solidFill>
                <a:latin typeface="Calibri"/>
                <a:ea typeface="Arial Unicode MS" panose="020B0604020202020204" pitchFamily="34" charset="-128"/>
                <a:cs typeface="Calibri"/>
              </a:rPr>
              <a:t>K800</a:t>
            </a:r>
            <a:r>
              <a:rPr lang="en-US" sz="1400" baseline="30000" dirty="0">
                <a:solidFill>
                  <a:srgbClr val="BFBFBF"/>
                </a:solidFill>
                <a:latin typeface="Calibri"/>
                <a:ea typeface="Arial Unicode MS" panose="020B0604020202020204" pitchFamily="34" charset="-128"/>
                <a:cs typeface="Calibri"/>
              </a:rPr>
              <a:t>™</a:t>
            </a:r>
            <a:endParaRPr lang="en-US" sz="1400" dirty="0">
              <a:solidFill>
                <a:srgbClr val="BFBFBF"/>
              </a:solidFill>
              <a:latin typeface="Calibri"/>
              <a:ea typeface="Arial Unicode MS" panose="020B0604020202020204" pitchFamily="34" charset="-128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92714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xmlns:p14="http://schemas.microsoft.com/office/powerpoint/2010/main" spd="slow" advClick="0" advTm="2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hutterstock_105706676.jpg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333" b="93035" l="9994" r="96790">
                        <a14:foregroundMark x1="78801" y1="47547" x2="78801" y2="475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6112" y="2779890"/>
            <a:ext cx="4190999" cy="4190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Benefits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0350" y="1258148"/>
            <a:ext cx="8629650" cy="4316273"/>
          </a:xfrm>
        </p:spPr>
        <p:txBody>
          <a:bodyPr/>
          <a:lstStyle/>
          <a:p>
            <a:pPr marL="0" indent="0" algn="ctr">
              <a:lnSpc>
                <a:spcPct val="90000"/>
              </a:lnSpc>
              <a:buNone/>
            </a:pPr>
            <a:r>
              <a:rPr lang="en-US" dirty="0" smtClean="0"/>
              <a:t>The </a:t>
            </a:r>
            <a:r>
              <a:rPr lang="en-US" dirty="0"/>
              <a:t>FSC3000</a:t>
            </a:r>
            <a:r>
              <a:rPr lang="en-US" baseline="30000" dirty="0"/>
              <a:t>™</a:t>
            </a:r>
            <a:r>
              <a:rPr lang="en-US" dirty="0"/>
              <a:t> Fuel Site Controller </a:t>
            </a:r>
            <a:r>
              <a:rPr lang="en-US" dirty="0" smtClean="0"/>
              <a:t>is</a:t>
            </a:r>
          </a:p>
          <a:p>
            <a:pPr marL="0" indent="0" algn="ctr">
              <a:lnSpc>
                <a:spcPct val="90000"/>
              </a:lnSpc>
              <a:buNone/>
            </a:pPr>
            <a:r>
              <a:rPr lang="en-US" sz="2800" b="1" u="sng" dirty="0" smtClean="0">
                <a:solidFill>
                  <a:srgbClr val="FF7829"/>
                </a:solidFill>
              </a:rPr>
              <a:t>User-Friendly</a:t>
            </a:r>
            <a:br>
              <a:rPr lang="en-US" sz="2800" b="1" u="sng" dirty="0" smtClean="0">
                <a:solidFill>
                  <a:srgbClr val="FF7829"/>
                </a:solidFill>
              </a:rPr>
            </a:br>
            <a:endParaRPr lang="en-US" sz="2800" b="1" dirty="0">
              <a:solidFill>
                <a:srgbClr val="FF7829"/>
              </a:solidFill>
            </a:endParaRPr>
          </a:p>
          <a:p>
            <a:r>
              <a:rPr lang="en-US" sz="1800" dirty="0"/>
              <a:t>Standard USB memory key for transaction backup/transfer, allowing for the option to update card files </a:t>
            </a:r>
            <a:endParaRPr lang="en-US" sz="1800" dirty="0" smtClean="0"/>
          </a:p>
          <a:p>
            <a:endParaRPr lang="en-US" sz="1800" dirty="0" smtClean="0"/>
          </a:p>
          <a:p>
            <a:r>
              <a:rPr lang="en-US" sz="1800" dirty="0"/>
              <a:t>Uses Flash technology to remotely 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download </a:t>
            </a:r>
            <a:r>
              <a:rPr lang="en-US" sz="1800" dirty="0"/>
              <a:t>software </a:t>
            </a:r>
            <a:r>
              <a:rPr lang="en-US" sz="1800" dirty="0" smtClean="0"/>
              <a:t>updates</a:t>
            </a:r>
          </a:p>
          <a:p>
            <a:endParaRPr lang="en-US" sz="1800" dirty="0"/>
          </a:p>
          <a:p>
            <a:r>
              <a:rPr lang="en-US" sz="1800" dirty="0" smtClean="0"/>
              <a:t>Optional </a:t>
            </a:r>
            <a:r>
              <a:rPr lang="en-US" sz="1800" dirty="0"/>
              <a:t>office journal printer 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enables convenient transaction</a:t>
            </a:r>
            <a:br>
              <a:rPr lang="en-US" sz="1800" dirty="0" smtClean="0"/>
            </a:br>
            <a:r>
              <a:rPr lang="en-US" sz="1800" dirty="0" smtClean="0"/>
              <a:t>logging </a:t>
            </a:r>
            <a:r>
              <a:rPr lang="en-US" sz="1800" dirty="0"/>
              <a:t>and reporting </a:t>
            </a:r>
            <a:endParaRPr lang="en-US" sz="1800" dirty="0" smtClean="0"/>
          </a:p>
        </p:txBody>
      </p:sp>
    </p:spTree>
    <p:extLst>
      <p:ext uri="{BB962C8B-B14F-4D97-AF65-F5344CB8AC3E}">
        <p14:creationId xmlns:p14="http://schemas.microsoft.com/office/powerpoint/2010/main" val="3063576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xmlns:p14="http://schemas.microsoft.com/office/powerpoint/2010/main" spd="slow" advClick="0" advTm="200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Features and Specifications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0350" y="1222155"/>
            <a:ext cx="8655050" cy="545685"/>
          </a:xfrm>
        </p:spPr>
        <p:txBody>
          <a:bodyPr/>
          <a:lstStyle/>
          <a:p>
            <a:pPr marL="0" indent="0" algn="ctr">
              <a:buNone/>
            </a:pPr>
            <a:r>
              <a:rPr lang="en-US" sz="2800" b="1" dirty="0" smtClean="0">
                <a:solidFill>
                  <a:srgbClr val="FF7829"/>
                </a:solidFill>
              </a:rPr>
              <a:t>Interface Capabilities</a:t>
            </a:r>
            <a:endParaRPr lang="en-US" sz="2800" dirty="0">
              <a:solidFill>
                <a:srgbClr val="FF7829"/>
              </a:solidFill>
            </a:endParaRPr>
          </a:p>
        </p:txBody>
      </p:sp>
      <p:pic>
        <p:nvPicPr>
          <p:cNvPr id="4" name="Picture 3" descr="Screen Shot 2014-08-12 at 9.44.34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934" y="2163226"/>
            <a:ext cx="4348324" cy="3708080"/>
          </a:xfrm>
          <a:prstGeom prst="rect">
            <a:avLst/>
          </a:prstGeom>
        </p:spPr>
      </p:pic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4825998" y="2051538"/>
            <a:ext cx="4054231" cy="3468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857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8000"/>
              </a:buClr>
              <a:buFont typeface="Wingdings" charset="0"/>
              <a:buChar char="§"/>
              <a:defRPr sz="24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1pPr>
            <a:lvl2pPr marL="630238" indent="-2301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8000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2pPr>
            <a:lvl3pPr marL="973138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8000"/>
              </a:buClr>
              <a:buChar char="-"/>
              <a:defRPr sz="16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3pPr>
            <a:lvl4pPr marL="1316038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8000"/>
              </a:buClr>
              <a:buFont typeface="Times" charset="0"/>
              <a:buChar char="•"/>
              <a:defRPr sz="16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4pPr>
            <a:lvl5pPr marL="1658938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8000"/>
              </a:buClr>
              <a:buChar char="-"/>
              <a:defRPr sz="16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5pPr>
            <a:lvl6pPr marL="2116138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8000"/>
              </a:buClr>
              <a:buChar char="-"/>
              <a:defRPr sz="1600">
                <a:solidFill>
                  <a:schemeClr val="tx1"/>
                </a:solidFill>
                <a:latin typeface="+mn-lt"/>
                <a:ea typeface="+mn-ea"/>
              </a:defRPr>
            </a:lvl6pPr>
            <a:lvl7pPr marL="2573338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8000"/>
              </a:buClr>
              <a:buChar char="-"/>
              <a:defRPr sz="1600">
                <a:solidFill>
                  <a:schemeClr val="tx1"/>
                </a:solidFill>
                <a:latin typeface="+mn-lt"/>
                <a:ea typeface="+mn-ea"/>
              </a:defRPr>
            </a:lvl7pPr>
            <a:lvl8pPr marL="3030538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8000"/>
              </a:buClr>
              <a:buChar char="-"/>
              <a:defRPr sz="1600">
                <a:solidFill>
                  <a:schemeClr val="tx1"/>
                </a:solidFill>
                <a:latin typeface="+mn-lt"/>
                <a:ea typeface="+mn-ea"/>
              </a:defRPr>
            </a:lvl8pPr>
            <a:lvl9pPr marL="3487738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8000"/>
              </a:buClr>
              <a:buChar char="-"/>
              <a:defRPr sz="16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US" sz="1800" b="0" dirty="0" smtClean="0">
                <a:ea typeface="Arial Unicode MS" panose="020B0604020202020204" pitchFamily="34" charset="-128"/>
              </a:rPr>
              <a:t>Accepts </a:t>
            </a:r>
            <a:r>
              <a:rPr lang="en-US" sz="1800" b="0" dirty="0">
                <a:ea typeface="Arial Unicode MS" panose="020B0604020202020204" pitchFamily="34" charset="-128"/>
              </a:rPr>
              <a:t>the widest selection of fueling networks and major bank cards </a:t>
            </a:r>
            <a:endParaRPr lang="en-US" sz="1800" b="0" dirty="0" smtClean="0">
              <a:ea typeface="Arial Unicode MS" panose="020B0604020202020204" pitchFamily="34" charset="-128"/>
            </a:endParaRPr>
          </a:p>
          <a:p>
            <a:endParaRPr lang="en-US" sz="1800" b="0" dirty="0">
              <a:ea typeface="Arial Unicode MS" panose="020B0604020202020204" pitchFamily="34" charset="-128"/>
            </a:endParaRPr>
          </a:p>
          <a:p>
            <a:r>
              <a:rPr lang="en-US" sz="1800" b="0" dirty="0" smtClean="0">
                <a:ea typeface="Arial Unicode MS" panose="020B0604020202020204" pitchFamily="34" charset="-128"/>
              </a:rPr>
              <a:t>Phoenix </a:t>
            </a:r>
            <a:r>
              <a:rPr lang="en-US" sz="1800" b="0" dirty="0">
                <a:ea typeface="Arial Unicode MS" panose="020B0604020202020204" pitchFamily="34" charset="-128"/>
              </a:rPr>
              <a:t>SQL</a:t>
            </a:r>
            <a:r>
              <a:rPr lang="en-US" sz="1800" b="0" baseline="30000" dirty="0">
                <a:ea typeface="Arial Unicode MS" panose="020B0604020202020204" pitchFamily="34" charset="-128"/>
              </a:rPr>
              <a:t>®</a:t>
            </a:r>
            <a:r>
              <a:rPr lang="en-US" sz="1800" b="0" dirty="0">
                <a:ea typeface="Arial Unicode MS" panose="020B0604020202020204" pitchFamily="34" charset="-128"/>
              </a:rPr>
              <a:t>, Phoenix Premier</a:t>
            </a:r>
            <a:r>
              <a:rPr lang="en-US" sz="1800" b="0" baseline="30000" dirty="0">
                <a:ea typeface="Arial Unicode MS" panose="020B0604020202020204" pitchFamily="34" charset="-128"/>
              </a:rPr>
              <a:t>™</a:t>
            </a:r>
            <a:r>
              <a:rPr lang="en-US" sz="1800" b="0" dirty="0">
                <a:ea typeface="Arial Unicode MS" panose="020B0604020202020204" pitchFamily="34" charset="-128"/>
              </a:rPr>
              <a:t> and Phoenix Plus</a:t>
            </a:r>
            <a:r>
              <a:rPr lang="en-US" sz="1800" b="0" baseline="30000" dirty="0">
                <a:ea typeface="Arial Unicode MS" panose="020B0604020202020204" pitchFamily="34" charset="-128"/>
              </a:rPr>
              <a:t>™</a:t>
            </a:r>
            <a:r>
              <a:rPr lang="en-US" sz="1800" b="0" dirty="0">
                <a:ea typeface="Arial Unicode MS" panose="020B0604020202020204" pitchFamily="34" charset="-128"/>
              </a:rPr>
              <a:t> fuel management software packages are compatible with Windows</a:t>
            </a:r>
            <a:r>
              <a:rPr lang="en-US" sz="1800" b="0" baseline="30000" dirty="0">
                <a:ea typeface="Arial Unicode MS" panose="020B0604020202020204" pitchFamily="34" charset="-128"/>
              </a:rPr>
              <a:t>®</a:t>
            </a:r>
            <a:r>
              <a:rPr lang="en-US" sz="1800" b="0" dirty="0">
                <a:ea typeface="Arial Unicode MS" panose="020B0604020202020204" pitchFamily="34" charset="-128"/>
              </a:rPr>
              <a:t>-based PCs </a:t>
            </a:r>
            <a:endParaRPr lang="en-US" sz="1800" b="0" dirty="0" smtClean="0">
              <a:ea typeface="Arial Unicode MS" panose="020B0604020202020204" pitchFamily="34" charset="-128"/>
            </a:endParaRPr>
          </a:p>
          <a:p>
            <a:endParaRPr lang="en-US" sz="1800" b="0" dirty="0">
              <a:ea typeface="Arial Unicode MS" panose="020B0604020202020204" pitchFamily="34" charset="-128"/>
            </a:endParaRPr>
          </a:p>
          <a:p>
            <a:r>
              <a:rPr lang="en-US" sz="1800" b="0" dirty="0" smtClean="0">
                <a:ea typeface="Arial Unicode MS" panose="020B0604020202020204" pitchFamily="34" charset="-128"/>
              </a:rPr>
              <a:t>Provides </a:t>
            </a:r>
            <a:r>
              <a:rPr lang="en-US" sz="1800" b="0" dirty="0" err="1">
                <a:ea typeface="Arial Unicode MS" panose="020B0604020202020204" pitchFamily="34" charset="-128"/>
              </a:rPr>
              <a:t>ChipKey</a:t>
            </a:r>
            <a:r>
              <a:rPr lang="en-US" sz="1800" b="0" baseline="30000" dirty="0">
                <a:ea typeface="Arial Unicode MS" panose="020B0604020202020204" pitchFamily="34" charset="-128"/>
              </a:rPr>
              <a:t>®</a:t>
            </a:r>
            <a:r>
              <a:rPr lang="en-US" sz="1800" b="0" dirty="0">
                <a:ea typeface="Arial Unicode MS" panose="020B0604020202020204" pitchFamily="34" charset="-128"/>
              </a:rPr>
              <a:t> Read/Write Mileage </a:t>
            </a:r>
            <a:r>
              <a:rPr lang="en-US" sz="1800" b="0" dirty="0" smtClean="0">
                <a:ea typeface="Arial Unicode MS" panose="020B0604020202020204" pitchFamily="34" charset="-128"/>
              </a:rPr>
              <a:t>Reasonability</a:t>
            </a:r>
          </a:p>
          <a:p>
            <a:endParaRPr lang="en-US" sz="1800" b="0" dirty="0">
              <a:ea typeface="Arial Unicode MS" panose="020B0604020202020204" pitchFamily="34" charset="-128"/>
            </a:endParaRPr>
          </a:p>
          <a:p>
            <a:r>
              <a:rPr lang="en-US" sz="1800" b="0" dirty="0" smtClean="0">
                <a:ea typeface="Arial Unicode MS" panose="020B0604020202020204" pitchFamily="34" charset="-128"/>
              </a:rPr>
              <a:t>Offers </a:t>
            </a:r>
            <a:r>
              <a:rPr lang="en-US" sz="1800" b="0" dirty="0" err="1">
                <a:ea typeface="Arial Unicode MS" panose="020B0604020202020204" pitchFamily="34" charset="-128"/>
              </a:rPr>
              <a:t>PetroLink</a:t>
            </a:r>
            <a:r>
              <a:rPr lang="en-US" sz="1800" b="0" baseline="30000" dirty="0">
                <a:ea typeface="Arial Unicode MS" panose="020B0604020202020204" pitchFamily="34" charset="-128"/>
              </a:rPr>
              <a:t>™</a:t>
            </a:r>
            <a:r>
              <a:rPr lang="en-US" sz="1800" b="0" dirty="0">
                <a:ea typeface="Arial Unicode MS" panose="020B0604020202020204" pitchFamily="34" charset="-128"/>
              </a:rPr>
              <a:t> RFID access </a:t>
            </a:r>
          </a:p>
        </p:txBody>
      </p:sp>
    </p:spTree>
    <p:extLst>
      <p:ext uri="{BB962C8B-B14F-4D97-AF65-F5344CB8AC3E}">
        <p14:creationId xmlns:p14="http://schemas.microsoft.com/office/powerpoint/2010/main" val="302203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xmlns:p14="http://schemas.microsoft.com/office/powerpoint/2010/main" spd="slow" advClick="0" advTm="200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Features and </a:t>
            </a:r>
            <a:r>
              <a:rPr lang="en-US" dirty="0" smtClean="0"/>
              <a:t>Specifications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0678" y="1250784"/>
            <a:ext cx="8607777" cy="3047677"/>
          </a:xfrm>
        </p:spPr>
        <p:txBody>
          <a:bodyPr numCol="1"/>
          <a:lstStyle/>
          <a:p>
            <a:pPr marL="0" indent="0" algn="ctr">
              <a:buNone/>
            </a:pPr>
            <a:r>
              <a:rPr lang="en-US" sz="2800" b="1" u="sng" dirty="0" smtClean="0">
                <a:solidFill>
                  <a:srgbClr val="FF7829"/>
                </a:solidFill>
              </a:rPr>
              <a:t>Robust Communication Connectivity </a:t>
            </a:r>
          </a:p>
          <a:p>
            <a:endParaRPr lang="en-US" sz="1800" dirty="0"/>
          </a:p>
          <a:p>
            <a:r>
              <a:rPr lang="en-US" sz="1800" dirty="0"/>
              <a:t>Built-in Ethernet port enables network connectivity </a:t>
            </a:r>
            <a:endParaRPr lang="en-US" sz="1800" dirty="0" smtClean="0"/>
          </a:p>
          <a:p>
            <a:endParaRPr lang="en-US" sz="1800" dirty="0"/>
          </a:p>
          <a:p>
            <a:r>
              <a:rPr lang="en-US" sz="1800" dirty="0" smtClean="0"/>
              <a:t>Optional </a:t>
            </a:r>
            <a:r>
              <a:rPr lang="en-US" sz="1800" dirty="0"/>
              <a:t>IP Authorization </a:t>
            </a:r>
            <a:r>
              <a:rPr lang="en-US" sz="1800" dirty="0" smtClean="0"/>
              <a:t>Gateway </a:t>
            </a:r>
            <a:r>
              <a:rPr lang="en-US" sz="1800" dirty="0"/>
              <a:t>provides a high-speed 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Internet </a:t>
            </a:r>
            <a:r>
              <a:rPr lang="en-US" sz="1800" dirty="0"/>
              <a:t>connection </a:t>
            </a:r>
            <a:r>
              <a:rPr lang="en-US" sz="1800" dirty="0" smtClean="0"/>
              <a:t>(</a:t>
            </a:r>
            <a:r>
              <a:rPr lang="en-US" sz="1800" dirty="0"/>
              <a:t>with </a:t>
            </a:r>
            <a:r>
              <a:rPr lang="en-US" sz="1800" dirty="0" smtClean="0"/>
              <a:t>dial</a:t>
            </a:r>
            <a:r>
              <a:rPr lang="en-US" sz="1800" dirty="0"/>
              <a:t>-up backup) to authorize transactions </a:t>
            </a:r>
            <a:endParaRPr lang="en-US" sz="1800" dirty="0" smtClean="0"/>
          </a:p>
          <a:p>
            <a:endParaRPr lang="en-US" sz="1800" dirty="0"/>
          </a:p>
          <a:p>
            <a:r>
              <a:rPr lang="en-US" sz="1800" dirty="0" smtClean="0"/>
              <a:t>Optional </a:t>
            </a:r>
            <a:r>
              <a:rPr lang="en-US" sz="1800" dirty="0"/>
              <a:t>Wireless 3G modem, Bluetooth</a:t>
            </a:r>
            <a:r>
              <a:rPr lang="en-US" sz="1800" baseline="30000" dirty="0"/>
              <a:t>®</a:t>
            </a:r>
            <a:r>
              <a:rPr lang="en-US" sz="1800" dirty="0"/>
              <a:t>, 802.11 Wi-Fi communication devices allow communication to remote locations </a:t>
            </a:r>
          </a:p>
        </p:txBody>
      </p:sp>
      <p:pic>
        <p:nvPicPr>
          <p:cNvPr id="6" name="Picture 5" descr="FSC3000™ Fuel Site Controller_011.tif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875" b="98679" l="863" r="9977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7666" y="3813324"/>
            <a:ext cx="4488668" cy="2931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723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xmlns:p14="http://schemas.microsoft.com/office/powerpoint/2010/main" spd="slow" advClick="0" advTm="200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Features and Specifications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0909" y="3182063"/>
            <a:ext cx="8620014" cy="2747861"/>
          </a:xfrm>
          <a:prstGeom prst="rect">
            <a:avLst/>
          </a:prstGeom>
        </p:spPr>
        <p:txBody>
          <a:bodyPr numCol="1" spcCol="274320"/>
          <a:lstStyle/>
          <a:p>
            <a:r>
              <a:rPr lang="en-US" sz="1800" dirty="0" smtClean="0"/>
              <a:t>The </a:t>
            </a:r>
            <a:r>
              <a:rPr lang="en-US" sz="1800" dirty="0"/>
              <a:t>FSC3000 interfaces with many authorization and commercial fueling networks including: CFN, Bank Cards, TCH, </a:t>
            </a:r>
            <a:r>
              <a:rPr lang="en-US" sz="1800" dirty="0" err="1"/>
              <a:t>Fuelman</a:t>
            </a:r>
            <a:r>
              <a:rPr lang="en-US" sz="1800" baseline="30000" dirty="0"/>
              <a:t>®</a:t>
            </a:r>
            <a:r>
              <a:rPr lang="en-US" sz="1800" dirty="0"/>
              <a:t>/GASCARD, </a:t>
            </a:r>
            <a:r>
              <a:rPr lang="en-US" sz="1800" dirty="0" err="1"/>
              <a:t>Comdata</a:t>
            </a:r>
            <a:r>
              <a:rPr lang="en-US" sz="1800" dirty="0"/>
              <a:t>, Fleet One</a:t>
            </a:r>
            <a:r>
              <a:rPr lang="en-US" sz="1800" baseline="30000" dirty="0"/>
              <a:t>®</a:t>
            </a:r>
            <a:r>
              <a:rPr lang="en-US" sz="1800" dirty="0"/>
              <a:t>, Wright Express</a:t>
            </a:r>
            <a:r>
              <a:rPr lang="en-US" sz="1800" baseline="30000" dirty="0"/>
              <a:t>®</a:t>
            </a:r>
            <a:r>
              <a:rPr lang="en-US" sz="1800" dirty="0"/>
              <a:t>, T-</a:t>
            </a:r>
            <a:r>
              <a:rPr lang="en-US" sz="1800" dirty="0" err="1"/>
              <a:t>Chek</a:t>
            </a:r>
            <a:r>
              <a:rPr lang="en-US" sz="1800" baseline="30000" dirty="0"/>
              <a:t>™</a:t>
            </a:r>
            <a:r>
              <a:rPr lang="en-US" sz="1800" dirty="0"/>
              <a:t>, EFS, Pacific Pride and First Data’s </a:t>
            </a:r>
            <a:r>
              <a:rPr lang="en-US" sz="1800" dirty="0" err="1"/>
              <a:t>Buypass</a:t>
            </a:r>
            <a:r>
              <a:rPr lang="en-US" sz="1800" dirty="0"/>
              <a:t> </a:t>
            </a:r>
            <a:endParaRPr lang="en-US" sz="1800" dirty="0" smtClean="0"/>
          </a:p>
          <a:p>
            <a:endParaRPr lang="en-US" sz="1800" dirty="0"/>
          </a:p>
          <a:p>
            <a:r>
              <a:rPr lang="en-US" sz="1800" dirty="0" smtClean="0"/>
              <a:t>Dual </a:t>
            </a:r>
            <a:r>
              <a:rPr lang="en-US" sz="1800" dirty="0"/>
              <a:t>Network option reduces wait times by accessing two networks </a:t>
            </a:r>
            <a:r>
              <a:rPr lang="en-US" sz="1800" dirty="0" smtClean="0"/>
              <a:t>simultaneously</a:t>
            </a:r>
          </a:p>
          <a:p>
            <a:endParaRPr lang="en-US" sz="1800" dirty="0"/>
          </a:p>
          <a:p>
            <a:r>
              <a:rPr lang="en-US" sz="1800" dirty="0" smtClean="0"/>
              <a:t>Registered </a:t>
            </a:r>
            <a:r>
              <a:rPr lang="en-US" sz="1800" dirty="0"/>
              <a:t>bankcard feature permits 24-hour fueling in areas </a:t>
            </a:r>
            <a:r>
              <a:rPr lang="en-US" sz="1800" dirty="0" smtClean="0"/>
              <a:t>where</a:t>
            </a:r>
            <a:br>
              <a:rPr lang="en-US" sz="1800" dirty="0" smtClean="0"/>
            </a:br>
            <a:r>
              <a:rPr lang="en-US" sz="1800" dirty="0" smtClean="0"/>
              <a:t>unattended </a:t>
            </a:r>
            <a:r>
              <a:rPr lang="en-US" sz="1800" dirty="0"/>
              <a:t>fueling is generally restricted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1222463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u="sng" dirty="0" smtClean="0">
                <a:solidFill>
                  <a:srgbClr val="FF7829"/>
                </a:solidFill>
                <a:latin typeface="Calibri"/>
                <a:ea typeface="Arial Unicode MS" panose="020B0604020202020204" pitchFamily="34" charset="-128"/>
                <a:cs typeface="Calibri"/>
              </a:rPr>
              <a:t>Strong Network Capabilities</a:t>
            </a:r>
            <a:endParaRPr lang="en-US" sz="2800" u="sng" dirty="0">
              <a:solidFill>
                <a:srgbClr val="FF7829"/>
              </a:solidFill>
              <a:latin typeface="Calibri"/>
              <a:ea typeface="Arial Unicode MS" panose="020B0604020202020204" pitchFamily="34" charset="-128"/>
              <a:cs typeface="Calibri"/>
            </a:endParaRPr>
          </a:p>
        </p:txBody>
      </p:sp>
      <p:pic>
        <p:nvPicPr>
          <p:cNvPr id="12" name="Picture 11" descr="FleetOneCorporateLogo-304.gif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8571" y="2152071"/>
            <a:ext cx="2036249" cy="696612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 descr="WEXSolidColor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9194" y="2103579"/>
            <a:ext cx="1905613" cy="793597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download.jpe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337" y="2048695"/>
            <a:ext cx="2738105" cy="903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8528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xmlns:p14="http://schemas.microsoft.com/office/powerpoint/2010/main" spd="slow" advClick="0" advTm="200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Features and Specifications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9889" y="2034835"/>
            <a:ext cx="8664221" cy="441394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1800" dirty="0"/>
              <a:t>Tiered pricing features allow users to set price discounts </a:t>
            </a:r>
            <a:endParaRPr lang="en-US" sz="1800" dirty="0" smtClean="0"/>
          </a:p>
          <a:p>
            <a:pPr>
              <a:lnSpc>
                <a:spcPct val="90000"/>
              </a:lnSpc>
            </a:pPr>
            <a:endParaRPr lang="en-US" sz="1800" dirty="0"/>
          </a:p>
          <a:p>
            <a:pPr>
              <a:lnSpc>
                <a:spcPct val="90000"/>
              </a:lnSpc>
            </a:pPr>
            <a:r>
              <a:rPr lang="en-US" sz="1800" dirty="0" smtClean="0"/>
              <a:t>Terminal </a:t>
            </a:r>
            <a:r>
              <a:rPr lang="en-US" sz="1800" dirty="0"/>
              <a:t>Control enables communication to Gilbarco CRINDs and Wayne CAT 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in</a:t>
            </a:r>
            <a:r>
              <a:rPr lang="en-US" sz="1800" dirty="0"/>
              <a:t>-dispenser </a:t>
            </a:r>
            <a:r>
              <a:rPr lang="en-US" sz="1800" dirty="0" smtClean="0"/>
              <a:t>readers</a:t>
            </a:r>
          </a:p>
          <a:p>
            <a:pPr>
              <a:lnSpc>
                <a:spcPct val="90000"/>
              </a:lnSpc>
            </a:pPr>
            <a:endParaRPr lang="en-US" sz="1800" dirty="0"/>
          </a:p>
          <a:p>
            <a:pPr>
              <a:lnSpc>
                <a:spcPct val="90000"/>
              </a:lnSpc>
            </a:pPr>
            <a:r>
              <a:rPr lang="en-US" sz="1800" dirty="0" smtClean="0"/>
              <a:t>Direct </a:t>
            </a:r>
            <a:r>
              <a:rPr lang="en-US" sz="1800" dirty="0"/>
              <a:t>Pump Control facilitates 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communication </a:t>
            </a:r>
            <a:r>
              <a:rPr lang="en-US" sz="1800" dirty="0"/>
              <a:t>with Gilbarco, 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err="1" smtClean="0"/>
              <a:t>Gasboy</a:t>
            </a:r>
            <a:r>
              <a:rPr lang="en-US" sz="1800" dirty="0" smtClean="0"/>
              <a:t> dispensers</a:t>
            </a:r>
          </a:p>
          <a:p>
            <a:pPr>
              <a:lnSpc>
                <a:spcPct val="90000"/>
              </a:lnSpc>
            </a:pPr>
            <a:endParaRPr lang="en-US" sz="1800" dirty="0"/>
          </a:p>
          <a:p>
            <a:pPr>
              <a:lnSpc>
                <a:spcPct val="90000"/>
              </a:lnSpc>
            </a:pPr>
            <a:r>
              <a:rPr lang="en-US" sz="1800" spc="-50" dirty="0" smtClean="0"/>
              <a:t>900 </a:t>
            </a:r>
            <a:r>
              <a:rPr lang="en-US" sz="1800" spc="-50" dirty="0"/>
              <a:t>MHz wireless communication 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reduces </a:t>
            </a:r>
            <a:r>
              <a:rPr lang="en-US" sz="1800" dirty="0"/>
              <a:t>cost of installing 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Petro</a:t>
            </a:r>
            <a:r>
              <a:rPr lang="en-US" sz="1800" dirty="0"/>
              <a:t>-Net</a:t>
            </a:r>
            <a:r>
              <a:rPr lang="en-US" sz="1800" baseline="30000" dirty="0"/>
              <a:t>™ </a:t>
            </a:r>
            <a:r>
              <a:rPr lang="en-US" sz="1800" dirty="0"/>
              <a:t>twisted-pair </a:t>
            </a:r>
            <a:r>
              <a:rPr lang="en-US" sz="1800" dirty="0" smtClean="0"/>
              <a:t>wires</a:t>
            </a:r>
            <a:br>
              <a:rPr lang="en-US" sz="1800" dirty="0" smtClean="0"/>
            </a:br>
            <a:r>
              <a:rPr lang="en-US" sz="1800" dirty="0" smtClean="0"/>
              <a:t> </a:t>
            </a:r>
            <a:r>
              <a:rPr lang="en-US" sz="1800" dirty="0"/>
              <a:t>between the Fuel Island 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Terminal </a:t>
            </a:r>
            <a:r>
              <a:rPr lang="en-US" sz="1800" dirty="0"/>
              <a:t>and building  </a:t>
            </a:r>
            <a:endParaRPr lang="en-US" sz="1800" dirty="0" smtClean="0"/>
          </a:p>
          <a:p>
            <a:pPr>
              <a:lnSpc>
                <a:spcPct val="90000"/>
              </a:lnSpc>
            </a:pPr>
            <a:endParaRPr lang="en-US" sz="1800" dirty="0"/>
          </a:p>
          <a:p>
            <a:pPr>
              <a:lnSpc>
                <a:spcPct val="90000"/>
              </a:lnSpc>
            </a:pPr>
            <a:r>
              <a:rPr lang="en-US" sz="1800" dirty="0" smtClean="0"/>
              <a:t>Future </a:t>
            </a:r>
            <a:r>
              <a:rPr lang="en-US" sz="1800" dirty="0"/>
              <a:t>Media </a:t>
            </a:r>
            <a:r>
              <a:rPr lang="en-US" sz="1800" dirty="0" smtClean="0"/>
              <a:t>price</a:t>
            </a:r>
            <a:r>
              <a:rPr lang="en-US" sz="1800" dirty="0"/>
              <a:t>-sign support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0" y="1213805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u="sng" dirty="0" smtClean="0">
                <a:solidFill>
                  <a:srgbClr val="FF7829"/>
                </a:solidFill>
                <a:latin typeface="Calibri"/>
                <a:ea typeface="Arial Unicode MS" panose="020B0604020202020204" pitchFamily="34" charset="-128"/>
                <a:cs typeface="Calibri"/>
              </a:rPr>
              <a:t>Numerous Options Available</a:t>
            </a:r>
            <a:endParaRPr lang="en-US" sz="2800" dirty="0">
              <a:latin typeface="Calibri"/>
              <a:ea typeface="Arial Unicode MS" panose="020B0604020202020204" pitchFamily="34" charset="-128"/>
              <a:cs typeface="Calibri"/>
            </a:endParaRPr>
          </a:p>
        </p:txBody>
      </p:sp>
      <p:pic>
        <p:nvPicPr>
          <p:cNvPr id="5" name="Picture 4" descr="shutterstock_127110341 (1)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9004" y="3217334"/>
            <a:ext cx="4822103" cy="3203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7730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xmlns:p14="http://schemas.microsoft.com/office/powerpoint/2010/main" spd="slow" advClick="0" advTm="2000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Env Sales Mtg F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A8E2FF"/>
      </a:accent1>
      <a:accent2>
        <a:srgbClr val="006699"/>
      </a:accent2>
      <a:accent3>
        <a:srgbClr val="FFFFFF"/>
      </a:accent3>
      <a:accent4>
        <a:srgbClr val="000000"/>
      </a:accent4>
      <a:accent5>
        <a:srgbClr val="D1EEFF"/>
      </a:accent5>
      <a:accent6>
        <a:srgbClr val="005C8A"/>
      </a:accent6>
      <a:hlink>
        <a:srgbClr val="66CCFF"/>
      </a:hlink>
      <a:folHlink>
        <a:srgbClr val="FF8000"/>
      </a:folHlink>
    </a:clrScheme>
    <a:fontScheme name="Env Sales Mtg F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" charset="0"/>
          </a:defRPr>
        </a:defPPr>
      </a:lstStyle>
    </a:lnDef>
  </a:objectDefaults>
  <a:extraClrSchemeLst>
    <a:extraClrScheme>
      <a:clrScheme name="Env Sales Mtg F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v Sales Mtg F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v Sales Mtg F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v Sales Mtg F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v Sales Mtg F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v Sales Mtg F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v Sales Mtg F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v Sales Mtg F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v Sales Mtg F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v Sales Mtg F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v Sales Mtg F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v Sales Mtg F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dh004:Andy Working Files:5961 Corp Powerpoint Updates:04 Working files:Env Sales Mtg F.pot</Template>
  <TotalTime>18240</TotalTime>
  <Words>387</Words>
  <Application>Microsoft Office PowerPoint</Application>
  <PresentationFormat>Letter Paper (8.5x11 in)</PresentationFormat>
  <Paragraphs>132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Arial Unicode MS</vt:lpstr>
      <vt:lpstr>ＭＳ Ｐゴシック</vt:lpstr>
      <vt:lpstr>Arial</vt:lpstr>
      <vt:lpstr>Calibri</vt:lpstr>
      <vt:lpstr>Times</vt:lpstr>
      <vt:lpstr>Wingdings</vt:lpstr>
      <vt:lpstr>Env Sales Mtg F</vt:lpstr>
      <vt:lpstr>Office Theme</vt:lpstr>
      <vt:lpstr>OPW’s FSC3000™  Fuel Site Controller   Overview, Features and Benefits </vt:lpstr>
      <vt:lpstr>Product Introduction</vt:lpstr>
      <vt:lpstr>Key Benefits </vt:lpstr>
      <vt:lpstr>Key Benefits </vt:lpstr>
      <vt:lpstr>Key Benefits </vt:lpstr>
      <vt:lpstr>Features and Specifications </vt:lpstr>
      <vt:lpstr>Features and Specifications</vt:lpstr>
      <vt:lpstr>Features and Specifications </vt:lpstr>
      <vt:lpstr>Features and Specifications </vt:lpstr>
      <vt:lpstr>Features and Specifications </vt:lpstr>
      <vt:lpstr>Q &amp; A</vt:lpstr>
      <vt:lpstr>CONCLUSION </vt:lpstr>
    </vt:vector>
  </TitlesOfParts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Leading The Way In Fluid Handling Solutions Worldwide</dc:title>
  <dc:creator>Keith Moye</dc:creator>
  <cp:lastModifiedBy>Robert Hemphill</cp:lastModifiedBy>
  <cp:revision>670</cp:revision>
  <cp:lastPrinted>2014-09-08T22:02:29Z</cp:lastPrinted>
  <dcterms:created xsi:type="dcterms:W3CDTF">2011-12-22T18:46:02Z</dcterms:created>
  <dcterms:modified xsi:type="dcterms:W3CDTF">2014-09-10T21:21:58Z</dcterms:modified>
</cp:coreProperties>
</file>