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38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8AAC6F-7E1D-4E35-86AE-051F1C1D7E28}" type="datetimeFigureOut">
              <a:rPr lang="en-US" smtClean="0"/>
              <a:t>7/31/2013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628FC0-C471-48DF-93E1-26D2ACFDE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464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868" indent="-285718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2874" indent="-228574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023" indent="-228574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173" indent="-228574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322" indent="-228574" defTabSz="45714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471" indent="-228574" defTabSz="45714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8620" indent="-228574" defTabSz="45714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5770" indent="-228574" defTabSz="45714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23838C25-0A66-418A-8446-7C8FB427B36C}" type="slidenum">
              <a:rPr lang="en-US" smtClean="0">
                <a:solidFill>
                  <a:prstClr val="black"/>
                </a:solidFill>
                <a:latin typeface="Calibri" pitchFamily="34" charset="0"/>
              </a:rPr>
              <a:pPr eaLnBrk="1" hangingPunct="1"/>
              <a:t>1</a:t>
            </a:fld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Racing 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4876800"/>
            <a:ext cx="5146040" cy="1066800"/>
          </a:xfrm>
        </p:spPr>
        <p:txBody>
          <a:bodyPr anchor="ctr"/>
          <a:lstStyle>
            <a:lvl1pPr algn="ctr">
              <a:lnSpc>
                <a:spcPct val="100000"/>
              </a:lnSpc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5000" y="5867400"/>
            <a:ext cx="5146040" cy="457200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  <a:effectLst>
                  <a:outerShdw blurRad="114300" dist="76200" dir="2700000">
                    <a:srgbClr val="000000">
                      <a:alpha val="65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52529B7-8B35-4EE2-9C7B-6913C0B4A108}" type="datetime1">
              <a:rPr lang="en-US"/>
              <a:pPr>
                <a:defRPr/>
              </a:pPr>
              <a:t>7/31/2013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6AD7F5D-E464-4714-A326-5F08C933BA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378546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AE9FD07-7BA4-403B-9B24-3BABF3072120}" type="datetime1">
              <a:rPr lang="en-US"/>
              <a:pPr>
                <a:defRPr/>
              </a:pPr>
              <a:t>7/31/2013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B1F01EA-B7A5-4B0C-8602-D47B5248C2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447412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B5398E6-51AC-4598-814A-2444B0DF756E}" type="datetime1">
              <a:rPr lang="en-US"/>
              <a:pPr>
                <a:defRPr/>
              </a:pPr>
              <a:t>7/31/2013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B1AA44E-9253-41F8-ADEB-4197935E97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063830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8246E55-961C-4565-A713-2D7B5A6B6081}" type="datetime1">
              <a:rPr lang="en-US"/>
              <a:pPr>
                <a:defRPr/>
              </a:pPr>
              <a:t>7/31/2013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FA01294-D218-4AA5-AAB0-0A7F3D7C2A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116751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7910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5157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8373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1050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8333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9728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800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CA0A048-2BE9-4B9F-BDEF-D1B6CCEB60A2}" type="datetime1">
              <a:rPr lang="en-US"/>
              <a:pPr>
                <a:defRPr/>
              </a:pPr>
              <a:t>7/31/2013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6AA7CCF-1FDE-4C7E-B0B3-1244B080D1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268285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125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2815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1979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3493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916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1943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5114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642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9531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564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675" y="1153160"/>
            <a:ext cx="8229600" cy="59944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675" y="1905000"/>
            <a:ext cx="8229600" cy="4495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1E2ADCF-5B2E-4BEA-B95B-509F6C06B495}" type="datetime1">
              <a:rPr lang="en-US"/>
              <a:pPr>
                <a:defRPr/>
              </a:pPr>
              <a:t>7/31/2013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C259B9D-EEE7-4602-A228-C5FC78849C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229032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8923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09663"/>
            <a:ext cx="7772400" cy="425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71538" y="1833563"/>
            <a:ext cx="2776537" cy="4533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800475" y="1833563"/>
            <a:ext cx="2778125" cy="2190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800475" y="4176713"/>
            <a:ext cx="2778125" cy="2190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7009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6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536CE0-43EE-4A87-8918-AC622D3499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7647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3C3FF3-AB59-4DB5-884E-6DE8168F79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8628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gradFill flip="none" rotWithShape="1">
                  <a:gsLst>
                    <a:gs pos="0">
                      <a:schemeClr val="tx2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tx2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tx2">
                        <a:lumMod val="75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2060848"/>
            <a:ext cx="8075240" cy="4525963"/>
          </a:xfrm>
          <a:prstGeom prst="rect">
            <a:avLst/>
          </a:prstGeom>
        </p:spPr>
        <p:txBody>
          <a:bodyPr/>
          <a:lstStyle>
            <a:lvl1pPr marL="342900" indent="-342900">
              <a:buSzPct val="85000"/>
              <a:buFontTx/>
              <a:buBlip>
                <a:blip r:embed="rId2"/>
              </a:buBlip>
              <a:defRPr sz="2800"/>
            </a:lvl1pPr>
            <a:lvl2pPr marL="742950" indent="-285750">
              <a:buFont typeface="Arial" pitchFamily="34" charset="0"/>
              <a:buChar char="•"/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</a:lstStyle>
          <a:p>
            <a:pPr>
              <a:defRPr/>
            </a:pPr>
            <a:fld id="{616040FF-6D15-48AF-BA8B-9CBBAFF6C0EE}" type="datetime1">
              <a:rPr lang="cs-CZ"/>
              <a:pPr>
                <a:defRPr/>
              </a:pPr>
              <a:t>31.7.2013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>
                <a:solidFill>
                  <a:prstClr val="white"/>
                </a:solidFill>
                <a:effectLst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pPr>
              <a:defRPr/>
            </a:pPr>
            <a:fld id="{0B261A02-56F5-4EE6-8D50-8A14CEA1E96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696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56C199C-4EF4-43E2-9CB1-1C07DF28377C}" type="datetime1">
              <a:rPr lang="en-US"/>
              <a:pPr>
                <a:defRPr/>
              </a:pPr>
              <a:t>7/31/2013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FB78E71-E0A6-4732-BA38-379D4B8959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659408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CF3B478-0BB5-49E5-AF86-5B3BBFF81672}" type="datetime1">
              <a:rPr lang="en-US"/>
              <a:pPr>
                <a:defRPr/>
              </a:pPr>
              <a:t>7/31/2013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004FB8A-F87A-42A1-B2C8-25C14CB59B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198643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6F91781-7CDA-487B-B4A8-186C5DD0FCFF}" type="datetime1">
              <a:rPr lang="en-US"/>
              <a:pPr>
                <a:defRPr/>
              </a:pPr>
              <a:t>7/31/2013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7CC3D56-3099-484F-8D6E-DAD1A071BD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824698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0F1FEE2-B6A9-4965-87B5-65C352B9FE7B}" type="datetime1">
              <a:rPr lang="en-US"/>
              <a:pPr>
                <a:defRPr/>
              </a:pPr>
              <a:t>7/31/2013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DD5E708-4755-478C-866B-EA288458C8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393134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844CC1B-5AF8-427A-85C2-B02226A96D27}" type="datetime1">
              <a:rPr lang="en-US"/>
              <a:pPr>
                <a:defRPr/>
              </a:pPr>
              <a:t>7/31/2013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BAAC4D1-C64C-4EF1-8057-D5FDB32C83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037332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1389DE8-8765-4F9B-A8F6-0682DF3C6758}" type="datetime1">
              <a:rPr lang="en-US"/>
              <a:pPr>
                <a:defRPr/>
              </a:pPr>
              <a:t>7/31/2013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6B62D5B-DB7E-4495-B77B-C0D75BA8DA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378156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193675" y="152400"/>
            <a:ext cx="788352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93675" y="1165225"/>
            <a:ext cx="8229600" cy="523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3675" y="6492875"/>
            <a:ext cx="239712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593B2FE9-F0D4-433A-8363-410691A9B89E}" type="datetime1">
              <a:rPr lang="en-US">
                <a:ea typeface="ＭＳ Ｐゴシック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7/31/2013</a:t>
            </a:fld>
            <a:endParaRPr lang="en-US">
              <a:ea typeface="ＭＳ Ｐゴシック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4200" y="6492875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b="1" smtClean="0">
                <a:solidFill>
                  <a:srgbClr val="0663B5"/>
                </a:solidFill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ECF63567-A69E-4B6A-B0BA-95726E652A71}" type="slidenum">
              <a:rPr lang="en-US">
                <a:ea typeface="ＭＳ Ｐゴシック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18885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0" fontAlgn="base" hangingPunct="0">
        <a:lnSpc>
          <a:spcPts val="3400"/>
        </a:lnSpc>
        <a:spcBef>
          <a:spcPct val="0"/>
        </a:spcBef>
        <a:spcAft>
          <a:spcPct val="0"/>
        </a:spcAft>
        <a:defRPr sz="3200" b="1" kern="1200">
          <a:solidFill>
            <a:srgbClr val="0663B5"/>
          </a:solidFill>
          <a:latin typeface="+mj-lt"/>
          <a:ea typeface="ＭＳ Ｐゴシック" pitchFamily="-105" charset="-128"/>
          <a:cs typeface="ＭＳ Ｐゴシック" pitchFamily="-105" charset="-128"/>
        </a:defRPr>
      </a:lvl1pPr>
      <a:lvl2pPr algn="l" defTabSz="457200" rtl="0" eaLnBrk="0" fontAlgn="base" hangingPunct="0">
        <a:lnSpc>
          <a:spcPts val="3400"/>
        </a:lnSpc>
        <a:spcBef>
          <a:spcPct val="0"/>
        </a:spcBef>
        <a:spcAft>
          <a:spcPct val="0"/>
        </a:spcAft>
        <a:defRPr sz="3200" b="1">
          <a:solidFill>
            <a:srgbClr val="0663B5"/>
          </a:solidFill>
          <a:latin typeface="Calibri" pitchFamily="-105" charset="0"/>
          <a:ea typeface="ＭＳ Ｐゴシック" pitchFamily="-105" charset="-128"/>
          <a:cs typeface="ＭＳ Ｐゴシック" pitchFamily="-105" charset="-128"/>
        </a:defRPr>
      </a:lvl2pPr>
      <a:lvl3pPr algn="l" defTabSz="457200" rtl="0" eaLnBrk="0" fontAlgn="base" hangingPunct="0">
        <a:lnSpc>
          <a:spcPts val="3400"/>
        </a:lnSpc>
        <a:spcBef>
          <a:spcPct val="0"/>
        </a:spcBef>
        <a:spcAft>
          <a:spcPct val="0"/>
        </a:spcAft>
        <a:defRPr sz="3200" b="1">
          <a:solidFill>
            <a:srgbClr val="0663B5"/>
          </a:solidFill>
          <a:latin typeface="Calibri" pitchFamily="-105" charset="0"/>
          <a:ea typeface="ＭＳ Ｐゴシック" pitchFamily="-105" charset="-128"/>
          <a:cs typeface="ＭＳ Ｐゴシック" pitchFamily="-105" charset="-128"/>
        </a:defRPr>
      </a:lvl3pPr>
      <a:lvl4pPr algn="l" defTabSz="457200" rtl="0" eaLnBrk="0" fontAlgn="base" hangingPunct="0">
        <a:lnSpc>
          <a:spcPts val="3400"/>
        </a:lnSpc>
        <a:spcBef>
          <a:spcPct val="0"/>
        </a:spcBef>
        <a:spcAft>
          <a:spcPct val="0"/>
        </a:spcAft>
        <a:defRPr sz="3200" b="1">
          <a:solidFill>
            <a:srgbClr val="0663B5"/>
          </a:solidFill>
          <a:latin typeface="Calibri" pitchFamily="-105" charset="0"/>
          <a:ea typeface="ＭＳ Ｐゴシック" pitchFamily="-105" charset="-128"/>
          <a:cs typeface="ＭＳ Ｐゴシック" pitchFamily="-105" charset="-128"/>
        </a:defRPr>
      </a:lvl4pPr>
      <a:lvl5pPr algn="l" defTabSz="457200" rtl="0" eaLnBrk="0" fontAlgn="base" hangingPunct="0">
        <a:lnSpc>
          <a:spcPts val="3400"/>
        </a:lnSpc>
        <a:spcBef>
          <a:spcPct val="0"/>
        </a:spcBef>
        <a:spcAft>
          <a:spcPct val="0"/>
        </a:spcAft>
        <a:defRPr sz="3200" b="1">
          <a:solidFill>
            <a:srgbClr val="0663B5"/>
          </a:solidFill>
          <a:latin typeface="Calibri" pitchFamily="-105" charset="0"/>
          <a:ea typeface="ＭＳ Ｐゴシック" pitchFamily="-105" charset="-128"/>
          <a:cs typeface="ＭＳ Ｐゴシック" pitchFamily="-105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 b="1">
          <a:solidFill>
            <a:srgbClr val="0663B5"/>
          </a:solidFill>
          <a:latin typeface="Calibri" pitchFamily="-105" charset="0"/>
          <a:ea typeface="ＭＳ Ｐゴシック" pitchFamily="-105" charset="-128"/>
          <a:cs typeface="ＭＳ Ｐゴシック" pitchFamily="-105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 b="1">
          <a:solidFill>
            <a:srgbClr val="0663B5"/>
          </a:solidFill>
          <a:latin typeface="Calibri" pitchFamily="-105" charset="0"/>
          <a:ea typeface="ＭＳ Ｐゴシック" pitchFamily="-105" charset="-128"/>
          <a:cs typeface="ＭＳ Ｐゴシック" pitchFamily="-105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 b="1">
          <a:solidFill>
            <a:srgbClr val="0663B5"/>
          </a:solidFill>
          <a:latin typeface="Calibri" pitchFamily="-105" charset="0"/>
          <a:ea typeface="ＭＳ Ｐゴシック" pitchFamily="-105" charset="-128"/>
          <a:cs typeface="ＭＳ Ｐゴシック" pitchFamily="-105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 b="1">
          <a:solidFill>
            <a:srgbClr val="0663B5"/>
          </a:solidFill>
          <a:latin typeface="Calibri" pitchFamily="-105" charset="0"/>
          <a:ea typeface="ＭＳ Ｐゴシック" pitchFamily="-105" charset="-128"/>
          <a:cs typeface="ＭＳ Ｐゴシック" pitchFamily="-105" charset="-128"/>
        </a:defRPr>
      </a:lvl9pPr>
    </p:titleStyle>
    <p:bodyStyle>
      <a:lvl1pPr marL="284163" indent="-284163" algn="l" defTabSz="457200" rtl="0" eaLnBrk="0" fontAlgn="base" hangingPunct="0">
        <a:spcBef>
          <a:spcPct val="20000"/>
        </a:spcBef>
        <a:spcAft>
          <a:spcPct val="0"/>
        </a:spcAft>
        <a:buClr>
          <a:srgbClr val="0663B5"/>
        </a:buClr>
        <a:buFont typeface="Wingdings" pitchFamily="2" charset="2"/>
        <a:buChar char="§"/>
        <a:defRPr sz="2400" b="1" kern="1200">
          <a:solidFill>
            <a:schemeClr val="tx1"/>
          </a:solidFill>
          <a:latin typeface="+mn-lt"/>
          <a:ea typeface="ＭＳ Ｐゴシック" pitchFamily="-105" charset="-128"/>
          <a:cs typeface="ＭＳ Ｐゴシック" pitchFamily="-105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0663B5"/>
        </a:buClr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105" charset="-128"/>
          <a:cs typeface="ＭＳ Ｐゴシック" charset="-128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0663B5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pitchFamily="-105" charset="-128"/>
          <a:cs typeface="ＭＳ Ｐゴシック" charset="-128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0663B5"/>
        </a:buClr>
        <a:buFont typeface="Arial" charset="0"/>
        <a:buChar char="–"/>
        <a:defRPr sz="1600" kern="1200">
          <a:solidFill>
            <a:schemeClr val="tx1"/>
          </a:solidFill>
          <a:latin typeface="+mn-lt"/>
          <a:ea typeface="ＭＳ Ｐゴシック" pitchFamily="-105" charset="-128"/>
          <a:cs typeface="ＭＳ Ｐゴシック" charset="-128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0663B5"/>
        </a:buClr>
        <a:buFont typeface="Arial" charset="0"/>
        <a:buChar char="»"/>
        <a:defRPr sz="1400" kern="1200">
          <a:solidFill>
            <a:schemeClr val="tx1"/>
          </a:solidFill>
          <a:latin typeface="+mn-lt"/>
          <a:ea typeface="ＭＳ Ｐゴシック" pitchFamily="-105" charset="-128"/>
          <a:cs typeface="ＭＳ Ｐゴシック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mailto:eshelton@opw-fc.com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6172200"/>
            <a:ext cx="9144000" cy="685800"/>
          </a:xfrm>
          <a:prstGeom prst="rect">
            <a:avLst/>
          </a:prstGeom>
          <a:solidFill>
            <a:schemeClr val="tx1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chemeClr val="tx1">
                <a:alpha val="34999"/>
              </a:schemeClr>
            </a:outerShdw>
          </a:effectLst>
        </p:spPr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905000" y="4724400"/>
            <a:ext cx="5334000" cy="685800"/>
          </a:xfrm>
          <a:prstGeom prst="rect">
            <a:avLst/>
          </a:prstGeom>
          <a:solidFill>
            <a:schemeClr val="tx1">
              <a:alpha val="54117"/>
            </a:schemeClr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chemeClr val="tx1">
                <a:alpha val="34999"/>
              </a:schemeClr>
            </a:outerShdw>
          </a:effectLst>
        </p:spPr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7172" name="TextBox 7"/>
          <p:cNvSpPr txBox="1">
            <a:spLocks noChangeArrowheads="1"/>
          </p:cNvSpPr>
          <p:nvPr/>
        </p:nvSpPr>
        <p:spPr bwMode="auto">
          <a:xfrm>
            <a:off x="1752600" y="4800600"/>
            <a:ext cx="5638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prstClr val="white"/>
                </a:solidFill>
              </a:rPr>
              <a:t>OPW </a:t>
            </a:r>
            <a:r>
              <a:rPr lang="en-US" sz="2400" b="1" dirty="0" err="1" smtClean="0">
                <a:solidFill>
                  <a:prstClr val="white"/>
                </a:solidFill>
              </a:rPr>
              <a:t>CleanEnergy</a:t>
            </a:r>
            <a:r>
              <a:rPr lang="en-US" sz="2400" b="1" dirty="0" smtClean="0">
                <a:solidFill>
                  <a:prstClr val="white"/>
                </a:solidFill>
              </a:rPr>
              <a:t> Fueling </a:t>
            </a:r>
            <a:r>
              <a:rPr lang="en-US" sz="2400" b="1" dirty="0" smtClean="0">
                <a:solidFill>
                  <a:prstClr val="white"/>
                </a:solidFill>
              </a:rPr>
              <a:t>Products</a:t>
            </a: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7173" name="TextBox 7"/>
          <p:cNvSpPr txBox="1">
            <a:spLocks noChangeArrowheads="1"/>
          </p:cNvSpPr>
          <p:nvPr/>
        </p:nvSpPr>
        <p:spPr bwMode="auto">
          <a:xfrm>
            <a:off x="152400" y="6248400"/>
            <a:ext cx="8839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prstClr val="white"/>
                </a:solidFill>
              </a:rPr>
              <a:t>2013 Distributor Seminar</a:t>
            </a:r>
            <a:endParaRPr lang="en-US" sz="2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838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7976"/>
            <a:ext cx="8229600" cy="1063624"/>
          </a:xfrm>
        </p:spPr>
        <p:txBody>
          <a:bodyPr anchor="ctr"/>
          <a:lstStyle/>
          <a:p>
            <a:pPr algn="ctr"/>
            <a:r>
              <a:rPr lang="en-US" sz="4400" dirty="0" smtClean="0">
                <a:ea typeface="ＭＳ Ｐゴシック" pitchFamily="34" charset="-128"/>
              </a:rPr>
              <a:t>HOW </a:t>
            </a:r>
            <a:r>
              <a:rPr lang="en-US" sz="2800" dirty="0" smtClean="0">
                <a:ea typeface="ＭＳ Ｐゴシック" pitchFamily="34" charset="-128"/>
              </a:rPr>
              <a:t>CAN OPW HELP YOU WIN</a:t>
            </a:r>
            <a:r>
              <a:rPr lang="en-US" sz="4400" dirty="0" smtClean="0">
                <a:ea typeface="ＭＳ Ｐゴシック" pitchFamily="34" charset="-128"/>
              </a:rPr>
              <a:t>?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304800" y="1524000"/>
            <a:ext cx="60198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-109" charset="2"/>
              <a:buNone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023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Times" pitchFamily="1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97313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Times" pitchFamily="1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</a:defRPr>
            </a:lvl3pPr>
            <a:lvl4pPr marL="131603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Times" pitchFamily="1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</a:defRPr>
            </a:lvl4pPr>
            <a:lvl5pPr marL="165893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Times" pitchFamily="1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</a:defRPr>
            </a:lvl5pPr>
            <a:lvl6pPr marL="2116138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-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573338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-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030538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-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487738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-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lvl="1" defTabSz="457200">
              <a:buClr>
                <a:prstClr val="black"/>
              </a:buClr>
            </a:pPr>
            <a:r>
              <a:rPr lang="en-US" sz="1800" kern="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Reach out to any of us as you begin your next alternative fueling project:</a:t>
            </a:r>
            <a:endParaRPr lang="en-US" sz="1800" kern="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2" defTabSz="457200">
              <a:buClr>
                <a:prstClr val="black"/>
              </a:buClr>
            </a:pPr>
            <a:r>
              <a:rPr lang="en-US" sz="1600" kern="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Inside Sales Rep/CSR</a:t>
            </a:r>
          </a:p>
          <a:p>
            <a:pPr lvl="2" defTabSz="457200">
              <a:buClr>
                <a:prstClr val="black"/>
              </a:buClr>
            </a:pPr>
            <a:r>
              <a:rPr lang="en-US" sz="1600" kern="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District Sales Manager</a:t>
            </a:r>
          </a:p>
          <a:p>
            <a:pPr lvl="2" defTabSz="457200">
              <a:buClr>
                <a:prstClr val="black"/>
              </a:buClr>
            </a:pPr>
            <a:r>
              <a:rPr lang="en-US" sz="1600" kern="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Erik Shelton</a:t>
            </a:r>
          </a:p>
          <a:p>
            <a:pPr marL="1087438" lvl="3" indent="0" defTabSz="457200">
              <a:buClr>
                <a:prstClr val="black"/>
              </a:buClr>
              <a:buFont typeface="Times" pitchFamily="1" charset="0"/>
              <a:buNone/>
            </a:pPr>
            <a:r>
              <a:rPr lang="en-US" sz="1400" kern="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Director of Global Business Development,</a:t>
            </a:r>
          </a:p>
          <a:p>
            <a:pPr marL="1087438" lvl="3" indent="0" defTabSz="457200">
              <a:buClr>
                <a:prstClr val="black"/>
              </a:buClr>
              <a:buFont typeface="Times" pitchFamily="1" charset="0"/>
              <a:buNone/>
            </a:pPr>
            <a:r>
              <a:rPr lang="en-US" sz="1400" kern="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CleanEnergy Fueling Products</a:t>
            </a:r>
          </a:p>
          <a:p>
            <a:pPr marL="1087438" lvl="3" indent="0" defTabSz="457200">
              <a:buClr>
                <a:prstClr val="black"/>
              </a:buClr>
              <a:buFont typeface="Times" pitchFamily="1" charset="0"/>
              <a:buNone/>
            </a:pPr>
            <a:r>
              <a:rPr lang="en-US" sz="1400" kern="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  <a:hlinkClick r:id="rId2"/>
              </a:rPr>
              <a:t>eshelton@opw-fc.com</a:t>
            </a:r>
            <a:endParaRPr lang="en-US" sz="1400" kern="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1087438" lvl="3" indent="0" defTabSz="457200">
              <a:buClr>
                <a:prstClr val="black"/>
              </a:buClr>
              <a:buFont typeface="Times" pitchFamily="1" charset="0"/>
              <a:buNone/>
            </a:pPr>
            <a:r>
              <a:rPr lang="en-US" sz="1400" kern="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Cell 937-329-0032</a:t>
            </a: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0263" y="2709863"/>
            <a:ext cx="2090737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57200" y="4498976"/>
            <a:ext cx="8229600" cy="1063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0663B5"/>
                </a:solidFill>
                <a:latin typeface="+mj-lt"/>
                <a:ea typeface="ＭＳ Ｐゴシック" pitchFamily="-105" charset="-128"/>
                <a:cs typeface="ＭＳ Ｐゴシック" pitchFamily="-105" charset="-128"/>
              </a:defRPr>
            </a:lvl1pPr>
            <a:lvl2pPr algn="l" defTabSz="457200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663B5"/>
                </a:solidFill>
                <a:latin typeface="Calibri" pitchFamily="-105" charset="0"/>
                <a:ea typeface="ＭＳ Ｐゴシック" pitchFamily="-105" charset="-128"/>
                <a:cs typeface="ＭＳ Ｐゴシック" pitchFamily="-105" charset="-128"/>
              </a:defRPr>
            </a:lvl2pPr>
            <a:lvl3pPr algn="l" defTabSz="457200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663B5"/>
                </a:solidFill>
                <a:latin typeface="Calibri" pitchFamily="-105" charset="0"/>
                <a:ea typeface="ＭＳ Ｐゴシック" pitchFamily="-105" charset="-128"/>
                <a:cs typeface="ＭＳ Ｐゴシック" pitchFamily="-105" charset="-128"/>
              </a:defRPr>
            </a:lvl3pPr>
            <a:lvl4pPr algn="l" defTabSz="457200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663B5"/>
                </a:solidFill>
                <a:latin typeface="Calibri" pitchFamily="-105" charset="0"/>
                <a:ea typeface="ＭＳ Ｐゴシック" pitchFamily="-105" charset="-128"/>
                <a:cs typeface="ＭＳ Ｐゴシック" pitchFamily="-105" charset="-128"/>
              </a:defRPr>
            </a:lvl4pPr>
            <a:lvl5pPr algn="l" defTabSz="457200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663B5"/>
                </a:solidFill>
                <a:latin typeface="Calibri" pitchFamily="-105" charset="0"/>
                <a:ea typeface="ＭＳ Ｐゴシック" pitchFamily="-105" charset="-128"/>
                <a:cs typeface="ＭＳ Ｐゴシック" pitchFamily="-105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663B5"/>
                </a:solidFill>
                <a:latin typeface="Calibri" pitchFamily="-105" charset="0"/>
                <a:ea typeface="ＭＳ Ｐゴシック" pitchFamily="-105" charset="-128"/>
                <a:cs typeface="ＭＳ Ｐゴシック" pitchFamily="-105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663B5"/>
                </a:solidFill>
                <a:latin typeface="Calibri" pitchFamily="-105" charset="0"/>
                <a:ea typeface="ＭＳ Ｐゴシック" pitchFamily="-105" charset="-128"/>
                <a:cs typeface="ＭＳ Ｐゴシック" pitchFamily="-105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663B5"/>
                </a:solidFill>
                <a:latin typeface="Calibri" pitchFamily="-105" charset="0"/>
                <a:ea typeface="ＭＳ Ｐゴシック" pitchFamily="-105" charset="-128"/>
                <a:cs typeface="ＭＳ Ｐゴシック" pitchFamily="-105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663B5"/>
                </a:solidFill>
                <a:latin typeface="Calibri" pitchFamily="-105" charset="0"/>
                <a:ea typeface="ＭＳ Ｐゴシック" pitchFamily="-105" charset="-128"/>
                <a:cs typeface="ＭＳ Ｐゴシック" pitchFamily="-105" charset="-128"/>
              </a:defRPr>
            </a:lvl9pPr>
          </a:lstStyle>
          <a:p>
            <a:pPr algn="ctr"/>
            <a:r>
              <a:rPr lang="en-US" sz="4400" dirty="0" smtClean="0">
                <a:ea typeface="ＭＳ Ｐゴシック" pitchFamily="34" charset="-128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6233788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5575"/>
            <a:ext cx="8229600" cy="2673259"/>
          </a:xfrm>
        </p:spPr>
        <p:txBody>
          <a:bodyPr anchor="ctr"/>
          <a:lstStyle/>
          <a:p>
            <a:pPr algn="ctr"/>
            <a:r>
              <a:rPr lang="en-US" sz="4400" dirty="0" smtClean="0">
                <a:ea typeface="ＭＳ Ｐゴシック" pitchFamily="34" charset="-128"/>
              </a:rPr>
              <a:t>WHAT </a:t>
            </a:r>
            <a:r>
              <a:rPr lang="en-US" sz="2800" dirty="0" smtClean="0">
                <a:ea typeface="ＭＳ Ｐゴシック" pitchFamily="34" charset="-128"/>
              </a:rPr>
              <a:t>IS                                                                  </a:t>
            </a:r>
            <a:r>
              <a:rPr lang="en-US" sz="4400" dirty="0" smtClean="0">
                <a:ea typeface="ＭＳ Ｐゴシック" pitchFamily="34" charset="-128"/>
              </a:rPr>
              <a:t>?</a:t>
            </a:r>
            <a:r>
              <a:rPr lang="en-US" sz="2800" dirty="0" smtClean="0">
                <a:ea typeface="ＭＳ Ｐゴシック" pitchFamily="34" charset="-128"/>
              </a:rPr>
              <a:t>      </a:t>
            </a:r>
            <a:r>
              <a:rPr lang="en-US" sz="4400" dirty="0" smtClean="0">
                <a:ea typeface="ＭＳ Ｐゴシック" pitchFamily="34" charset="-128"/>
              </a:rPr>
              <a:t>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217473" y="2286000"/>
            <a:ext cx="4869127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Arial" charset="0"/>
                <a:ea typeface="ＭＳ Ｐゴシック" charset="-128"/>
              </a:rPr>
              <a:t>Business Unit within OPW’s </a:t>
            </a:r>
            <a:r>
              <a:rPr lang="en-US" dirty="0">
                <a:solidFill>
                  <a:prstClr val="black"/>
                </a:solidFill>
                <a:latin typeface="Arial" charset="0"/>
                <a:ea typeface="ＭＳ Ｐゴシック" charset="-128"/>
              </a:rPr>
              <a:t>Above </a:t>
            </a:r>
            <a:r>
              <a:rPr lang="en-US" dirty="0">
                <a:solidFill>
                  <a:prstClr val="black"/>
                </a:solidFill>
                <a:latin typeface="Arial" charset="0"/>
                <a:ea typeface="ＭＳ Ｐゴシック" charset="-128"/>
              </a:rPr>
              <a:t>Ground Products </a:t>
            </a:r>
            <a:r>
              <a:rPr lang="en-US" dirty="0">
                <a:solidFill>
                  <a:prstClr val="black"/>
                </a:solidFill>
                <a:latin typeface="Arial" charset="0"/>
                <a:ea typeface="ＭＳ Ｐゴシック" charset="-128"/>
              </a:rPr>
              <a:t>Company since 1995</a:t>
            </a:r>
            <a:endParaRPr lang="en-US" dirty="0">
              <a:solidFill>
                <a:prstClr val="black"/>
              </a:solidFill>
              <a:latin typeface="Arial" charset="0"/>
              <a:ea typeface="ＭＳ Ｐゴシック" charset="-128"/>
            </a:endParaRPr>
          </a:p>
          <a:p>
            <a:pPr marL="285750" indent="-285750" defTabSz="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Arial" charset="0"/>
                <a:ea typeface="ＭＳ Ｐゴシック" charset="-128"/>
              </a:rPr>
              <a:t>Serving the Alternative Fuels </a:t>
            </a:r>
            <a:r>
              <a:rPr lang="en-US" dirty="0">
                <a:solidFill>
                  <a:prstClr val="black"/>
                </a:solidFill>
                <a:latin typeface="Arial" charset="0"/>
                <a:ea typeface="ＭＳ Ｐゴシック" charset="-128"/>
              </a:rPr>
              <a:t>Market   </a:t>
            </a:r>
            <a:r>
              <a:rPr lang="en-US" dirty="0">
                <a:solidFill>
                  <a:prstClr val="black"/>
                </a:solidFill>
                <a:latin typeface="Arial" charset="0"/>
                <a:ea typeface="ＭＳ Ｐゴシック" charset="-128"/>
              </a:rPr>
              <a:t>(CNG, LPG, Hydrogen</a:t>
            </a:r>
            <a:r>
              <a:rPr lang="en-US" dirty="0">
                <a:solidFill>
                  <a:prstClr val="black"/>
                </a:solidFill>
                <a:latin typeface="Arial" charset="0"/>
                <a:ea typeface="ＭＳ Ｐゴシック" charset="-128"/>
              </a:rPr>
              <a:t>)</a:t>
            </a:r>
          </a:p>
          <a:p>
            <a:pPr marL="742950" lvl="1" indent="-285750" defTabSz="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Arial" charset="0"/>
                <a:ea typeface="ＭＳ Ｐゴシック" charset="-128"/>
              </a:rPr>
              <a:t>Hanging Hardware (Fuel Dispensing)</a:t>
            </a:r>
          </a:p>
          <a:p>
            <a:pPr marL="742950" lvl="1" indent="-285750" defTabSz="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Arial" charset="0"/>
                <a:ea typeface="ＭＳ Ｐゴシック" charset="-128"/>
              </a:rPr>
              <a:t>Vehicle Fueling Receptacles</a:t>
            </a:r>
          </a:p>
          <a:p>
            <a:pPr marL="285750" lvl="2" indent="-285750" defTabSz="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Arial" charset="0"/>
                <a:ea typeface="ＭＳ Ｐゴシック" charset="-128"/>
              </a:rPr>
              <a:t>Manufacturing &amp; Engineering Footprint: Cincinnati, Klasterec (CZ), Chennai, Mumbai</a:t>
            </a:r>
          </a:p>
          <a:p>
            <a:pPr marL="285750" indent="-285750" defTabSz="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sz="1600" dirty="0">
              <a:solidFill>
                <a:prstClr val="black"/>
              </a:solidFill>
              <a:latin typeface="Arial" charset="0"/>
              <a:ea typeface="ＭＳ Ｐゴシック" charset="-128"/>
            </a:endParaRPr>
          </a:p>
        </p:txBody>
      </p:sp>
      <p:pic>
        <p:nvPicPr>
          <p:cNvPr id="17" name="Picture 2" descr="G:\SHEREX\Logo Pictures\OPW CleanEnergy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838200"/>
            <a:ext cx="5008812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797935"/>
            <a:ext cx="1295400" cy="1240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5393121"/>
            <a:ext cx="927952" cy="722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3936" y="5393121"/>
            <a:ext cx="6477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" name="Group 51"/>
          <p:cNvGrpSpPr>
            <a:grpSpLocks/>
          </p:cNvGrpSpPr>
          <p:nvPr/>
        </p:nvGrpSpPr>
        <p:grpSpPr bwMode="auto">
          <a:xfrm>
            <a:off x="382847" y="2630550"/>
            <a:ext cx="1529826" cy="1331850"/>
            <a:chOff x="6788851" y="2362200"/>
            <a:chExt cx="1568269" cy="1526555"/>
          </a:xfrm>
        </p:grpSpPr>
        <p:sp>
          <p:nvSpPr>
            <p:cNvPr id="24" name="Rounded Rectangle 24"/>
            <p:cNvSpPr>
              <a:spLocks noChangeArrowheads="1"/>
            </p:cNvSpPr>
            <p:nvPr/>
          </p:nvSpPr>
          <p:spPr bwMode="auto">
            <a:xfrm>
              <a:off x="6858000" y="2400300"/>
              <a:ext cx="1460500" cy="1473200"/>
            </a:xfrm>
            <a:prstGeom prst="roundRect">
              <a:avLst>
                <a:gd name="adj" fmla="val 14060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67C1EF"/>
                </a:gs>
              </a:gsLst>
              <a:lin ang="5400000"/>
            </a:gradFill>
            <a:ln w="6350">
              <a:solidFill>
                <a:srgbClr val="1478AD"/>
              </a:solidFill>
              <a:round/>
              <a:headEnd/>
              <a:tailEnd/>
            </a:ln>
          </p:spPr>
          <p:txBody>
            <a:bodyPr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prstClr val="black"/>
                </a:solidFill>
                <a:ea typeface="ＭＳ Ｐゴシック" charset="-128"/>
              </a:endParaRPr>
            </a:p>
          </p:txBody>
        </p:sp>
        <p:grpSp>
          <p:nvGrpSpPr>
            <p:cNvPr id="25" name="Group 50"/>
            <p:cNvGrpSpPr>
              <a:grpSpLocks/>
            </p:cNvGrpSpPr>
            <p:nvPr/>
          </p:nvGrpSpPr>
          <p:grpSpPr bwMode="auto">
            <a:xfrm>
              <a:off x="6788851" y="2362200"/>
              <a:ext cx="1568269" cy="1526555"/>
              <a:chOff x="6788851" y="2362200"/>
              <a:chExt cx="1568269" cy="1526555"/>
            </a:xfrm>
          </p:grpSpPr>
          <p:pic>
            <p:nvPicPr>
              <p:cNvPr id="26" name="Picture 25" descr="CleanEnergy Group.png"/>
              <p:cNvPicPr>
                <a:picLocks noChangeAspect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6788851" y="2362200"/>
                <a:ext cx="1014021" cy="9174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7" name="Picture 26" descr="CleanEnergy Group.png"/>
              <p:cNvPicPr>
                <a:picLocks noChangeAspect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6895922" y="3073905"/>
                <a:ext cx="817893" cy="6553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8" name="Picture 27" descr="CleanEnergy Group.png"/>
              <p:cNvPicPr>
                <a:picLocks noChangeAspect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7311607" y="3400381"/>
                <a:ext cx="541651" cy="4883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" name="Picture 28" descr="CleanEnergy Group.png"/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 flipH="1">
                <a:off x="7421723" y="2557446"/>
                <a:ext cx="935397" cy="10014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30606284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859061" y="152400"/>
            <a:ext cx="7241562" cy="1497634"/>
          </a:xfrm>
        </p:spPr>
        <p:txBody>
          <a:bodyPr anchor="ctr"/>
          <a:lstStyle/>
          <a:p>
            <a:pPr algn="ctr"/>
            <a:r>
              <a:rPr lang="en-US" sz="4400" dirty="0" smtClean="0">
                <a:ea typeface="ＭＳ Ｐゴシック" pitchFamily="34" charset="-128"/>
              </a:rPr>
              <a:t>WHY </a:t>
            </a:r>
            <a:r>
              <a:rPr lang="en-US" sz="2800" dirty="0" smtClean="0">
                <a:ea typeface="ＭＳ Ｐゴシック" pitchFamily="34" charset="-128"/>
              </a:rPr>
              <a:t>ALL THE BUZZ ABOUT CNG &amp; OTHER ALTERNATIVE FUELS</a:t>
            </a:r>
            <a:r>
              <a:rPr lang="en-US" sz="4400" dirty="0" smtClean="0">
                <a:ea typeface="ＭＳ Ｐゴシック" pitchFamily="34" charset="-128"/>
              </a:rPr>
              <a:t>?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169426" y="1524000"/>
            <a:ext cx="4859774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-109" charset="2"/>
              <a:buNone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023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Times" pitchFamily="1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97313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Times" pitchFamily="1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</a:defRPr>
            </a:lvl3pPr>
            <a:lvl4pPr marL="131603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Times" pitchFamily="1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</a:defRPr>
            </a:lvl4pPr>
            <a:lvl5pPr marL="165893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Times" pitchFamily="1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</a:defRPr>
            </a:lvl5pPr>
            <a:lvl6pPr marL="2116138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-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573338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-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030538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-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487738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-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lvl="1" defTabSz="457200">
              <a:buClr>
                <a:prstClr val="black"/>
              </a:buClr>
            </a:pPr>
            <a:r>
              <a:rPr lang="en-US" sz="1800" kern="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Growth Drivers</a:t>
            </a:r>
            <a:endParaRPr lang="en-US" sz="1800" kern="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2" defTabSz="457200">
              <a:buClr>
                <a:prstClr val="black"/>
              </a:buClr>
            </a:pPr>
            <a:r>
              <a:rPr lang="en-US" sz="1600" kern="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Low-Cost NG – Shale Gas Plays (Reserves Projected at 150-200 years)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105" y="2590800"/>
            <a:ext cx="4802695" cy="3509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8279" y="3524779"/>
            <a:ext cx="803721" cy="77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752600"/>
            <a:ext cx="2343150" cy="465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29" descr="CW5000_2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407219"/>
            <a:ext cx="1048220" cy="100823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rotWithShape="0">
              <a:srgbClr val="80808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82858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152400"/>
            <a:ext cx="7010400" cy="1497634"/>
          </a:xfrm>
        </p:spPr>
        <p:txBody>
          <a:bodyPr anchor="ctr"/>
          <a:lstStyle/>
          <a:p>
            <a:pPr algn="ctr"/>
            <a:r>
              <a:rPr lang="en-US" sz="4400" dirty="0" smtClean="0">
                <a:ea typeface="ＭＳ Ｐゴシック" pitchFamily="34" charset="-128"/>
              </a:rPr>
              <a:t>WHY </a:t>
            </a:r>
            <a:r>
              <a:rPr lang="en-US" sz="2800" dirty="0" smtClean="0">
                <a:ea typeface="ＭＳ Ｐゴシック" pitchFamily="34" charset="-128"/>
              </a:rPr>
              <a:t>ALL THE BUZZ ABOUT CNG &amp; OTHER ALTERNATIVE FUELS</a:t>
            </a:r>
            <a:r>
              <a:rPr lang="en-US" sz="4400" dirty="0" smtClean="0">
                <a:ea typeface="ＭＳ Ｐゴシック" pitchFamily="34" charset="-128"/>
              </a:rPr>
              <a:t>?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-76200" y="1600200"/>
            <a:ext cx="3657600" cy="3833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-109" charset="2"/>
              <a:buNone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023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Times" pitchFamily="1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97313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Times" pitchFamily="1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</a:defRPr>
            </a:lvl3pPr>
            <a:lvl4pPr marL="131603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Times" pitchFamily="1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</a:defRPr>
            </a:lvl4pPr>
            <a:lvl5pPr marL="165893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Times" pitchFamily="1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</a:defRPr>
            </a:lvl5pPr>
            <a:lvl6pPr marL="2116138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-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573338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-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030538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-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487738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-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lvl="1" defTabSz="457200">
              <a:buClr>
                <a:prstClr val="black"/>
              </a:buClr>
            </a:pPr>
            <a:r>
              <a:rPr lang="en-US" sz="1800" kern="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Growth Drivers</a:t>
            </a:r>
            <a:endParaRPr lang="en-US" sz="1800" kern="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2" defTabSz="457200">
              <a:buClr>
                <a:prstClr val="black"/>
              </a:buClr>
            </a:pPr>
            <a:r>
              <a:rPr lang="en-US" sz="1600" kern="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Political</a:t>
            </a:r>
            <a:r>
              <a:rPr lang="en-US" sz="1600" kern="0" dirty="0" smtClean="0">
                <a:solidFill>
                  <a:prstClr val="black"/>
                </a:solidFill>
              </a:rPr>
              <a:t> </a:t>
            </a:r>
          </a:p>
          <a:p>
            <a:pPr lvl="3" defTabSz="457200">
              <a:buClr>
                <a:prstClr val="black"/>
              </a:buClr>
            </a:pPr>
            <a:r>
              <a:rPr lang="en-US" sz="1400" kern="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Made in the USA / Energy Independence</a:t>
            </a:r>
          </a:p>
          <a:p>
            <a:pPr lvl="2" defTabSz="457200">
              <a:buClr>
                <a:prstClr val="black"/>
              </a:buClr>
            </a:pPr>
            <a:r>
              <a:rPr lang="en-US" sz="1600" kern="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State &amp; Federal Incentives</a:t>
            </a:r>
          </a:p>
          <a:p>
            <a:pPr lvl="3" defTabSz="457200">
              <a:buClr>
                <a:prstClr val="black"/>
              </a:buClr>
            </a:pPr>
            <a:r>
              <a:rPr lang="en-US" sz="1400" kern="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$.50/Gallon Tax Credit, 30% Infrastructure Tax </a:t>
            </a:r>
            <a:r>
              <a:rPr lang="en-US" sz="1400" kern="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Credit</a:t>
            </a:r>
          </a:p>
          <a:p>
            <a:pPr lvl="2" defTabSz="457200">
              <a:buClr>
                <a:prstClr val="black"/>
              </a:buClr>
            </a:pPr>
            <a:r>
              <a:rPr lang="en-US" sz="1600" kern="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The Chicken &amp; the Egg – Infrastructure Build-Out</a:t>
            </a:r>
          </a:p>
          <a:p>
            <a:pPr lvl="3" defTabSz="457200">
              <a:buClr>
                <a:prstClr val="black"/>
              </a:buClr>
            </a:pPr>
            <a:r>
              <a:rPr lang="en-US" sz="1400" kern="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12 Liter Engine, Lower Conversion Costs, Retail Station Development, Auto OEM Developments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334000"/>
            <a:ext cx="803721" cy="77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8279" y="2751471"/>
            <a:ext cx="1874507" cy="372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7333" y="3542719"/>
            <a:ext cx="1676400" cy="1257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467682"/>
            <a:ext cx="2971800" cy="4522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705600" y="1854200"/>
            <a:ext cx="11063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black"/>
                </a:solidFill>
                <a:latin typeface="Arial" charset="0"/>
                <a:ea typeface="ＭＳ Ｐゴシック" charset="-128"/>
              </a:rPr>
              <a:t>$1.59/GGE!!</a:t>
            </a:r>
            <a:endParaRPr lang="en-US" sz="1400" b="1" dirty="0">
              <a:solidFill>
                <a:prstClr val="black"/>
              </a:solidFill>
              <a:latin typeface="Arial" charset="0"/>
              <a:ea typeface="ＭＳ Ｐゴシック" charset="-128"/>
            </a:endParaRPr>
          </a:p>
        </p:txBody>
      </p:sp>
      <p:cxnSp>
        <p:nvCxnSpPr>
          <p:cNvPr id="11" name="Straight Arrow Connector 10"/>
          <p:cNvCxnSpPr>
            <a:stCxn id="9" idx="1"/>
          </p:cNvCxnSpPr>
          <p:nvPr/>
        </p:nvCxnSpPr>
        <p:spPr bwMode="auto">
          <a:xfrm flipH="1">
            <a:off x="5791200" y="2008089"/>
            <a:ext cx="914400" cy="582711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73793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0" y="1447800"/>
            <a:ext cx="4343400" cy="2077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-109" charset="2"/>
              <a:buNone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023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Times" pitchFamily="1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97313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Times" pitchFamily="1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</a:defRPr>
            </a:lvl3pPr>
            <a:lvl4pPr marL="131603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Times" pitchFamily="1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</a:defRPr>
            </a:lvl4pPr>
            <a:lvl5pPr marL="165893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Times" pitchFamily="1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</a:defRPr>
            </a:lvl5pPr>
            <a:lvl6pPr marL="2116138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-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573338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-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030538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-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487738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-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lvl="1" defTabSz="457200">
              <a:buClr>
                <a:prstClr val="black"/>
              </a:buClr>
            </a:pPr>
            <a:r>
              <a:rPr lang="en-US" sz="1800" kern="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Growth Drivers</a:t>
            </a:r>
            <a:endParaRPr lang="en-US" sz="1400" kern="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2" defTabSz="457200">
              <a:buClr>
                <a:prstClr val="black"/>
              </a:buClr>
            </a:pPr>
            <a:r>
              <a:rPr lang="en-US" sz="1600" kern="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Environmental </a:t>
            </a:r>
          </a:p>
          <a:p>
            <a:pPr lvl="3" defTabSz="457200">
              <a:buClr>
                <a:prstClr val="black"/>
              </a:buClr>
            </a:pPr>
            <a:r>
              <a:rPr lang="en-US" sz="1400" kern="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NGV’s reduces smog-forming &amp; greenhouse gas emissions </a:t>
            </a:r>
          </a:p>
          <a:p>
            <a:pPr lvl="3" defTabSz="457200">
              <a:buClr>
                <a:prstClr val="black"/>
              </a:buClr>
            </a:pPr>
            <a:r>
              <a:rPr lang="en-US" sz="1400" kern="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NG is not toxic or corrosive &amp; will not contaminate ground water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105400"/>
            <a:ext cx="306576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1698" y="1447800"/>
            <a:ext cx="3856502" cy="404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1143000" y="0"/>
            <a:ext cx="7010400" cy="1497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0663B5"/>
                </a:solidFill>
                <a:latin typeface="+mj-lt"/>
                <a:ea typeface="ＭＳ Ｐゴシック" pitchFamily="-105" charset="-128"/>
                <a:cs typeface="ＭＳ Ｐゴシック" pitchFamily="-105" charset="-128"/>
              </a:defRPr>
            </a:lvl1pPr>
            <a:lvl2pPr algn="l" defTabSz="457200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663B5"/>
                </a:solidFill>
                <a:latin typeface="Calibri" pitchFamily="-105" charset="0"/>
                <a:ea typeface="ＭＳ Ｐゴシック" pitchFamily="-105" charset="-128"/>
                <a:cs typeface="ＭＳ Ｐゴシック" pitchFamily="-105" charset="-128"/>
              </a:defRPr>
            </a:lvl2pPr>
            <a:lvl3pPr algn="l" defTabSz="457200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663B5"/>
                </a:solidFill>
                <a:latin typeface="Calibri" pitchFamily="-105" charset="0"/>
                <a:ea typeface="ＭＳ Ｐゴシック" pitchFamily="-105" charset="-128"/>
                <a:cs typeface="ＭＳ Ｐゴシック" pitchFamily="-105" charset="-128"/>
              </a:defRPr>
            </a:lvl3pPr>
            <a:lvl4pPr algn="l" defTabSz="457200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663B5"/>
                </a:solidFill>
                <a:latin typeface="Calibri" pitchFamily="-105" charset="0"/>
                <a:ea typeface="ＭＳ Ｐゴシック" pitchFamily="-105" charset="-128"/>
                <a:cs typeface="ＭＳ Ｐゴシック" pitchFamily="-105" charset="-128"/>
              </a:defRPr>
            </a:lvl4pPr>
            <a:lvl5pPr algn="l" defTabSz="457200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663B5"/>
                </a:solidFill>
                <a:latin typeface="Calibri" pitchFamily="-105" charset="0"/>
                <a:ea typeface="ＭＳ Ｐゴシック" pitchFamily="-105" charset="-128"/>
                <a:cs typeface="ＭＳ Ｐゴシック" pitchFamily="-105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663B5"/>
                </a:solidFill>
                <a:latin typeface="Calibri" pitchFamily="-105" charset="0"/>
                <a:ea typeface="ＭＳ Ｐゴシック" pitchFamily="-105" charset="-128"/>
                <a:cs typeface="ＭＳ Ｐゴシック" pitchFamily="-105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663B5"/>
                </a:solidFill>
                <a:latin typeface="Calibri" pitchFamily="-105" charset="0"/>
                <a:ea typeface="ＭＳ Ｐゴシック" pitchFamily="-105" charset="-128"/>
                <a:cs typeface="ＭＳ Ｐゴシック" pitchFamily="-105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663B5"/>
                </a:solidFill>
                <a:latin typeface="Calibri" pitchFamily="-105" charset="0"/>
                <a:ea typeface="ＭＳ Ｐゴシック" pitchFamily="-105" charset="-128"/>
                <a:cs typeface="ＭＳ Ｐゴシック" pitchFamily="-105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663B5"/>
                </a:solidFill>
                <a:latin typeface="Calibri" pitchFamily="-105" charset="0"/>
                <a:ea typeface="ＭＳ Ｐゴシック" pitchFamily="-105" charset="-128"/>
                <a:cs typeface="ＭＳ Ｐゴシック" pitchFamily="-105" charset="-128"/>
              </a:defRPr>
            </a:lvl9pPr>
          </a:lstStyle>
          <a:p>
            <a:pPr algn="ctr"/>
            <a:r>
              <a:rPr lang="en-US" sz="4400" dirty="0" smtClean="0">
                <a:ea typeface="ＭＳ Ｐゴシック" pitchFamily="34" charset="-128"/>
              </a:rPr>
              <a:t>WHY </a:t>
            </a:r>
            <a:r>
              <a:rPr lang="en-US" sz="2800" dirty="0" smtClean="0">
                <a:ea typeface="ＭＳ Ｐゴシック" pitchFamily="34" charset="-128"/>
              </a:rPr>
              <a:t>ALL THE BUZZ ABOUT CNG &amp; OTHER ALTERNATIVE FUELS</a:t>
            </a:r>
            <a:r>
              <a:rPr lang="en-US" sz="4400" dirty="0" smtClean="0">
                <a:ea typeface="ＭＳ Ｐゴシック" pitchFamily="34" charset="-128"/>
              </a:rPr>
              <a:t>?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048000"/>
            <a:ext cx="2938462" cy="1472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93323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4176"/>
            <a:ext cx="8229600" cy="1063624"/>
          </a:xfrm>
        </p:spPr>
        <p:txBody>
          <a:bodyPr anchor="ctr"/>
          <a:lstStyle/>
          <a:p>
            <a:pPr algn="ctr"/>
            <a:r>
              <a:rPr lang="en-US" sz="4400" dirty="0" smtClean="0">
                <a:ea typeface="ＭＳ Ｐゴシック" pitchFamily="34" charset="-128"/>
              </a:rPr>
              <a:t>HOW </a:t>
            </a:r>
            <a:r>
              <a:rPr lang="en-US" sz="2800" dirty="0" smtClean="0">
                <a:ea typeface="ＭＳ Ｐゴシック" pitchFamily="34" charset="-128"/>
              </a:rPr>
              <a:t>DOES OPW GO TO MARKET IN THIS SPACE</a:t>
            </a:r>
            <a:r>
              <a:rPr lang="en-US" sz="4400" dirty="0" smtClean="0">
                <a:ea typeface="ＭＳ Ｐゴシック" pitchFamily="34" charset="-128"/>
              </a:rPr>
              <a:t>?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381000" y="1524000"/>
            <a:ext cx="55626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-109" charset="2"/>
              <a:buNone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023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Times" pitchFamily="1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97313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Times" pitchFamily="1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</a:defRPr>
            </a:lvl3pPr>
            <a:lvl4pPr marL="131603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Times" pitchFamily="1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</a:defRPr>
            </a:lvl4pPr>
            <a:lvl5pPr marL="165893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Times" pitchFamily="1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</a:defRPr>
            </a:lvl5pPr>
            <a:lvl6pPr marL="2116138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-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573338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-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030538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-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487738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-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lvl="1" defTabSz="457200">
              <a:buClr>
                <a:prstClr val="black"/>
              </a:buClr>
            </a:pPr>
            <a:r>
              <a:rPr lang="en-US" sz="1800" kern="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Emerging Market Challenges</a:t>
            </a:r>
          </a:p>
          <a:p>
            <a:pPr lvl="2" defTabSz="457200">
              <a:buClr>
                <a:prstClr val="black"/>
              </a:buClr>
            </a:pPr>
            <a:r>
              <a:rPr lang="en-US" sz="1600" kern="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OPW has not restricted its selling-channel strategy </a:t>
            </a:r>
          </a:p>
          <a:p>
            <a:pPr lvl="1" defTabSz="457200">
              <a:buClr>
                <a:prstClr val="black"/>
              </a:buClr>
            </a:pPr>
            <a:r>
              <a:rPr lang="en-US" sz="1800" kern="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Market </a:t>
            </a:r>
            <a:r>
              <a:rPr lang="en-US" sz="1800" kern="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Channels</a:t>
            </a:r>
            <a:endParaRPr lang="en-US" sz="1800" kern="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2" defTabSz="457200">
              <a:buClr>
                <a:prstClr val="black"/>
              </a:buClr>
            </a:pPr>
            <a:r>
              <a:rPr lang="en-US" sz="1600" kern="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Value-Added Resellers – Converters/Upfitters, </a:t>
            </a:r>
            <a:r>
              <a:rPr lang="en-US" sz="1600" kern="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Compressor </a:t>
            </a:r>
            <a:r>
              <a:rPr lang="en-US" sz="1600" kern="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Packagers</a:t>
            </a:r>
          </a:p>
          <a:p>
            <a:pPr lvl="2" defTabSz="457200">
              <a:buClr>
                <a:prstClr val="black"/>
              </a:buClr>
            </a:pPr>
            <a:r>
              <a:rPr lang="en-US" sz="1600" kern="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Integrators </a:t>
            </a:r>
            <a:endParaRPr lang="en-US" sz="1600" kern="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2" defTabSz="457200">
              <a:buClr>
                <a:prstClr val="black"/>
              </a:buClr>
            </a:pPr>
            <a:r>
              <a:rPr lang="en-US" sz="1600" kern="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OEM’s </a:t>
            </a:r>
            <a:r>
              <a:rPr lang="en-US" sz="1600" kern="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en-US" sz="1600" kern="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Bus, Waste Hauling, Dispenser Manufacturers</a:t>
            </a:r>
            <a:endParaRPr lang="en-US" sz="1600" kern="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2" defTabSz="457200">
              <a:buClr>
                <a:prstClr val="black"/>
              </a:buClr>
            </a:pPr>
            <a:r>
              <a:rPr lang="en-US" sz="1600" kern="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End Users – Transit Authorities, Fleet Operators, Retail Fueling </a:t>
            </a:r>
            <a:r>
              <a:rPr lang="en-US" sz="1600" kern="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Stations</a:t>
            </a:r>
          </a:p>
          <a:p>
            <a:pPr lvl="2" defTabSz="457200">
              <a:buClr>
                <a:prstClr val="black"/>
              </a:buClr>
            </a:pPr>
            <a:r>
              <a:rPr lang="en-US" sz="1600" kern="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PEI Distribution</a:t>
            </a:r>
            <a:endParaRPr lang="en-US" sz="1600" kern="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371600"/>
            <a:ext cx="2189650" cy="3971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399087"/>
            <a:ext cx="803721" cy="77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893" y="5647071"/>
            <a:ext cx="1874507" cy="372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31788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9376"/>
            <a:ext cx="8229600" cy="1063624"/>
          </a:xfrm>
        </p:spPr>
        <p:txBody>
          <a:bodyPr anchor="ctr"/>
          <a:lstStyle/>
          <a:p>
            <a:pPr algn="ctr"/>
            <a:r>
              <a:rPr lang="en-US" sz="4400" dirty="0" smtClean="0">
                <a:ea typeface="ＭＳ Ｐゴシック" pitchFamily="34" charset="-128"/>
              </a:rPr>
              <a:t>HOW </a:t>
            </a:r>
            <a:r>
              <a:rPr lang="en-US" sz="2800" dirty="0" smtClean="0">
                <a:ea typeface="ＭＳ Ｐゴシック" pitchFamily="34" charset="-128"/>
              </a:rPr>
              <a:t>CAN OPW HELP YOU WIN</a:t>
            </a:r>
            <a:r>
              <a:rPr lang="en-US" sz="4400" dirty="0" smtClean="0">
                <a:ea typeface="ＭＳ Ｐゴシック" pitchFamily="34" charset="-128"/>
              </a:rPr>
              <a:t>?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0" y="1051379"/>
            <a:ext cx="4953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-109" charset="2"/>
              <a:buNone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023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Times" pitchFamily="1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97313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Times" pitchFamily="1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</a:defRPr>
            </a:lvl3pPr>
            <a:lvl4pPr marL="131603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Times" pitchFamily="1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</a:defRPr>
            </a:lvl4pPr>
            <a:lvl5pPr marL="165893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Times" pitchFamily="1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</a:defRPr>
            </a:lvl5pPr>
            <a:lvl6pPr marL="2116138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-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573338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-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030538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-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487738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-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lvl="1" defTabSz="457200">
              <a:buClr>
                <a:prstClr val="black"/>
              </a:buClr>
            </a:pPr>
            <a:r>
              <a:rPr lang="en-US" sz="1800" kern="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Quality</a:t>
            </a:r>
          </a:p>
          <a:p>
            <a:pPr lvl="2" defTabSz="457200">
              <a:buClr>
                <a:prstClr val="black"/>
              </a:buClr>
            </a:pPr>
            <a:r>
              <a:rPr lang="en-US" sz="1600" kern="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Continue delivering the highest                quality product in the market</a:t>
            </a:r>
          </a:p>
          <a:p>
            <a:pPr lvl="1" defTabSz="457200">
              <a:buClr>
                <a:prstClr val="black"/>
              </a:buClr>
            </a:pPr>
            <a:r>
              <a:rPr lang="en-US" sz="1800" kern="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Service</a:t>
            </a:r>
          </a:p>
          <a:p>
            <a:pPr lvl="2" defTabSz="457200">
              <a:buClr>
                <a:prstClr val="black"/>
              </a:buClr>
            </a:pPr>
            <a:r>
              <a:rPr lang="en-US" sz="1600" kern="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Easy to do business with</a:t>
            </a:r>
          </a:p>
          <a:p>
            <a:pPr lvl="2" defTabSz="457200">
              <a:buClr>
                <a:prstClr val="black"/>
              </a:buClr>
            </a:pPr>
            <a:r>
              <a:rPr lang="en-US" sz="1600" kern="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Short lead-times</a:t>
            </a:r>
          </a:p>
          <a:p>
            <a:pPr lvl="2" defTabSz="457200">
              <a:buClr>
                <a:prstClr val="black"/>
              </a:buClr>
            </a:pPr>
            <a:r>
              <a:rPr lang="en-US" sz="1600" kern="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Technical resources</a:t>
            </a:r>
          </a:p>
          <a:p>
            <a:pPr lvl="1" defTabSz="457200">
              <a:buClr>
                <a:prstClr val="black"/>
              </a:buClr>
            </a:pPr>
            <a:r>
              <a:rPr lang="en-US" sz="1800" kern="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Education</a:t>
            </a:r>
          </a:p>
          <a:p>
            <a:pPr lvl="2" defTabSz="457200">
              <a:buClr>
                <a:prstClr val="black"/>
              </a:buClr>
            </a:pPr>
            <a:r>
              <a:rPr lang="en-US" sz="1600" kern="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Stay ahead of the fast-changing                CNG standards</a:t>
            </a:r>
          </a:p>
          <a:p>
            <a:pPr lvl="2" defTabSz="457200">
              <a:buClr>
                <a:prstClr val="black"/>
              </a:buClr>
            </a:pPr>
            <a:r>
              <a:rPr lang="en-US" sz="1600" kern="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Communication regarding the compatibility of OPW’s products in        the various CNG configurations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5451425"/>
            <a:ext cx="2091995" cy="41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2298" y="1143000"/>
            <a:ext cx="3659302" cy="3695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251298"/>
            <a:ext cx="1676400" cy="1323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R0029-1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093463"/>
            <a:ext cx="1157724" cy="80280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rotWithShape="0">
              <a:srgbClr val="80808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LB30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200114"/>
            <a:ext cx="491713" cy="69615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rotWithShape="0">
              <a:srgbClr val="80808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LW-3600-bw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11" b="11234"/>
          <a:stretch>
            <a:fillRect/>
          </a:stretch>
        </p:blipFill>
        <p:spPr bwMode="auto">
          <a:xfrm>
            <a:off x="2133600" y="5348922"/>
            <a:ext cx="824300" cy="54734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rotWithShape="0">
              <a:srgbClr val="80808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76696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9376"/>
            <a:ext cx="8229600" cy="1063624"/>
          </a:xfrm>
        </p:spPr>
        <p:txBody>
          <a:bodyPr anchor="ctr"/>
          <a:lstStyle/>
          <a:p>
            <a:pPr algn="ctr"/>
            <a:r>
              <a:rPr lang="en-US" sz="4400" dirty="0" smtClean="0">
                <a:ea typeface="ＭＳ Ｐゴシック" pitchFamily="34" charset="-128"/>
              </a:rPr>
              <a:t>HOW </a:t>
            </a:r>
            <a:r>
              <a:rPr lang="en-US" sz="2800" dirty="0" smtClean="0">
                <a:ea typeface="ＭＳ Ｐゴシック" pitchFamily="34" charset="-128"/>
              </a:rPr>
              <a:t>CAN OPW HELP YOU WIN</a:t>
            </a:r>
            <a:r>
              <a:rPr lang="en-US" sz="4400" dirty="0" smtClean="0">
                <a:ea typeface="ＭＳ Ｐゴシック" pitchFamily="34" charset="-128"/>
              </a:rPr>
              <a:t>?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0" y="1143000"/>
            <a:ext cx="90678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-109" charset="2"/>
              <a:buNone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023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Times" pitchFamily="1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97313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Times" pitchFamily="1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</a:defRPr>
            </a:lvl3pPr>
            <a:lvl4pPr marL="131603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Times" pitchFamily="1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</a:defRPr>
            </a:lvl4pPr>
            <a:lvl5pPr marL="165893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Times" pitchFamily="1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</a:defRPr>
            </a:lvl5pPr>
            <a:lvl6pPr marL="2116138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-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573338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-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030538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-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487738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-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lvl="1" defTabSz="457200">
              <a:buClr>
                <a:prstClr val="black"/>
              </a:buClr>
            </a:pPr>
            <a:r>
              <a:rPr lang="en-US" sz="1800" kern="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Product Innovation</a:t>
            </a:r>
            <a:endParaRPr lang="en-US" sz="1800" kern="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2" defTabSz="457200">
              <a:buClr>
                <a:prstClr val="black"/>
              </a:buClr>
            </a:pPr>
            <a:r>
              <a:rPr lang="en-US" sz="1600" kern="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Develop &amp; commercialize new and innovative products to serve the alternative fueling industry</a:t>
            </a:r>
          </a:p>
          <a:p>
            <a:pPr lvl="2" defTabSz="457200">
              <a:buClr>
                <a:prstClr val="black"/>
              </a:buClr>
            </a:pPr>
            <a:r>
              <a:rPr lang="en-US" sz="1600" kern="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Aggressive application of resources to accelerate in this space, as evidenced by the project funnels below:</a:t>
            </a:r>
          </a:p>
          <a:p>
            <a:pPr marL="744538" lvl="2" indent="0" defTabSz="457200">
              <a:buClr>
                <a:prstClr val="black"/>
              </a:buClr>
              <a:buFont typeface="Times" pitchFamily="1" charset="0"/>
              <a:buNone/>
            </a:pPr>
            <a:r>
              <a:rPr lang="en-US" sz="1600" kern="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kern="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          January 1, 2013     </a:t>
            </a:r>
            <a:r>
              <a:rPr lang="en-US" sz="1600" b="1" kern="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- - - - - - - - - - - - - - &gt;           </a:t>
            </a:r>
            <a:r>
              <a:rPr lang="en-US" sz="1600" kern="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July 1, 2013</a:t>
            </a:r>
            <a:endParaRPr lang="en-US" sz="1400" kern="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895600"/>
            <a:ext cx="4410073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0465" y="2895600"/>
            <a:ext cx="4411135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990601"/>
            <a:ext cx="1688569" cy="334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63022"/>
            <a:ext cx="548466" cy="527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39228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9376"/>
            <a:ext cx="8229600" cy="1063624"/>
          </a:xfrm>
        </p:spPr>
        <p:txBody>
          <a:bodyPr anchor="ctr"/>
          <a:lstStyle/>
          <a:p>
            <a:pPr algn="ctr"/>
            <a:r>
              <a:rPr lang="en-US" sz="4400" dirty="0" smtClean="0">
                <a:ea typeface="ＭＳ Ｐゴシック" pitchFamily="34" charset="-128"/>
              </a:rPr>
              <a:t>HOW </a:t>
            </a:r>
            <a:r>
              <a:rPr lang="en-US" sz="2800" dirty="0" smtClean="0">
                <a:ea typeface="ＭＳ Ｐゴシック" pitchFamily="34" charset="-128"/>
              </a:rPr>
              <a:t>CAN OPW HELP YOU WIN</a:t>
            </a:r>
            <a:r>
              <a:rPr lang="en-US" sz="4400" dirty="0" smtClean="0">
                <a:ea typeface="ＭＳ Ｐゴシック" pitchFamily="34" charset="-128"/>
              </a:rPr>
              <a:t>?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0" y="1143000"/>
            <a:ext cx="57912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-109" charset="2"/>
              <a:buNone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023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Times" pitchFamily="1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97313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Times" pitchFamily="1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</a:defRPr>
            </a:lvl3pPr>
            <a:lvl4pPr marL="131603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Times" pitchFamily="1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</a:defRPr>
            </a:lvl4pPr>
            <a:lvl5pPr marL="165893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Times" pitchFamily="1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</a:defRPr>
            </a:lvl5pPr>
            <a:lvl6pPr marL="2116138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-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573338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-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030538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-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487738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-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lvl="1" defTabSz="457200">
              <a:buClr>
                <a:prstClr val="black"/>
              </a:buClr>
            </a:pPr>
            <a:r>
              <a:rPr lang="en-US" sz="1800" kern="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New CleanEnergy Fueling Products Catalog</a:t>
            </a:r>
            <a:endParaRPr lang="en-US" sz="1800" kern="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2" defTabSz="457200">
              <a:buClr>
                <a:prstClr val="black"/>
              </a:buClr>
            </a:pPr>
            <a:r>
              <a:rPr lang="en-US" sz="1600" kern="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Showcases OPW’s CleanEnergy Fueling Products offering</a:t>
            </a:r>
          </a:p>
          <a:p>
            <a:pPr lvl="2" defTabSz="457200">
              <a:buClr>
                <a:prstClr val="black"/>
              </a:buClr>
            </a:pPr>
            <a:r>
              <a:rPr lang="en-US" sz="1600" kern="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Compatibility Matrix – To assist you in determining the right solution for you and your customer</a:t>
            </a:r>
          </a:p>
          <a:p>
            <a:pPr lvl="2" defTabSz="457200">
              <a:buClr>
                <a:prstClr val="black"/>
              </a:buClr>
            </a:pPr>
            <a:r>
              <a:rPr lang="en-US" sz="1600" kern="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Glossary of Terms – Because a new language needs to be learned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8775" y="1006210"/>
            <a:ext cx="2628025" cy="3368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733" y="3124200"/>
            <a:ext cx="5021064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263" y="4843463"/>
            <a:ext cx="2090737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49912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8&quot; unique_id=&quot;218222&quot;&gt;&lt;/object&gt;&lt;object type=&quot;2&quot; unique_id=&quot;218223&quot;&gt;&lt;object type=&quot;3&quot; unique_id=&quot;218224&quot;&gt;&lt;property id=&quot;20148&quot; value=&quot;5&quot;/&gt;&lt;property id=&quot;20300&quot; value=&quot;Slide 1&quot;/&gt;&lt;property id=&quot;20307&quot; value=&quot;257&quot;/&gt;&lt;/object&gt;&lt;object type=&quot;3&quot; unique_id=&quot;218225&quot;&gt;&lt;property id=&quot;20148&quot; value=&quot;5&quot;/&gt;&lt;property id=&quot;20300&quot; value=&quot;Slide 2 - &amp;quot;WHAT IS                                                                  ?       &amp;quot;&quot;/&gt;&lt;property id=&quot;20307&quot; value=&quot;258&quot;/&gt;&lt;/object&gt;&lt;object type=&quot;3&quot; unique_id=&quot;218226&quot;&gt;&lt;property id=&quot;20148&quot; value=&quot;5&quot;/&gt;&lt;property id=&quot;20300&quot; value=&quot;Slide 3 - &amp;quot;WHY ALL THE BUZZ ABOUT CNG &amp;amp; OTHER ALTERNATIVE FUELS?&amp;quot;&quot;/&gt;&lt;property id=&quot;20307&quot; value=&quot;259&quot;/&gt;&lt;/object&gt;&lt;object type=&quot;3&quot; unique_id=&quot;218227&quot;&gt;&lt;property id=&quot;20148&quot; value=&quot;5&quot;/&gt;&lt;property id=&quot;20300&quot; value=&quot;Slide 4 - &amp;quot;WHY ALL THE BUZZ ABOUT CNG &amp;amp; OTHER ALTERNATIVE FUELS?&amp;quot;&quot;/&gt;&lt;property id=&quot;20307&quot; value=&quot;260&quot;/&gt;&lt;/object&gt;&lt;object type=&quot;3&quot; unique_id=&quot;218228&quot;&gt;&lt;property id=&quot;20148&quot; value=&quot;5&quot;/&gt;&lt;property id=&quot;20300&quot; value=&quot;Slide 5&quot;/&gt;&lt;property id=&quot;20307&quot; value=&quot;261&quot;/&gt;&lt;/object&gt;&lt;object type=&quot;3&quot; unique_id=&quot;218229&quot;&gt;&lt;property id=&quot;20148&quot; value=&quot;5&quot;/&gt;&lt;property id=&quot;20300&quot; value=&quot;Slide 6 - &amp;quot;HOW DOES OPW GO TO MARKET IN THIS SPACE?&amp;quot;&quot;/&gt;&lt;property id=&quot;20307&quot; value=&quot;262&quot;/&gt;&lt;/object&gt;&lt;object type=&quot;3&quot; unique_id=&quot;218230&quot;&gt;&lt;property id=&quot;20148&quot; value=&quot;5&quot;/&gt;&lt;property id=&quot;20300&quot; value=&quot;Slide 7 - &amp;quot;HOW CAN OPW HELP YOU WIN?&amp;quot;&quot;/&gt;&lt;property id=&quot;20307&quot; value=&quot;263&quot;/&gt;&lt;/object&gt;&lt;object type=&quot;3&quot; unique_id=&quot;218231&quot;&gt;&lt;property id=&quot;20148&quot; value=&quot;5&quot;/&gt;&lt;property id=&quot;20300&quot; value=&quot;Slide 8 - &amp;quot;HOW CAN OPW HELP YOU WIN?&amp;quot;&quot;/&gt;&lt;property id=&quot;20307&quot; value=&quot;264&quot;/&gt;&lt;/object&gt;&lt;object type=&quot;3&quot; unique_id=&quot;218232&quot;&gt;&lt;property id=&quot;20148&quot; value=&quot;5&quot;/&gt;&lt;property id=&quot;20300&quot; value=&quot;Slide 9 - &amp;quot;HOW CAN OPW HELP YOU WIN?&amp;quot;&quot;/&gt;&lt;property id=&quot;20307&quot; value=&quot;265&quot;/&gt;&lt;/object&gt;&lt;object type=&quot;3&quot; unique_id=&quot;218233&quot;&gt;&lt;property id=&quot;20148&quot; value=&quot;5&quot;/&gt;&lt;property id=&quot;20300&quot; value=&quot;Slide 10 - &amp;quot;HOW CAN OPW HELP YOU WIN?&amp;quot;&quot;/&gt;&lt;property id=&quot;20307&quot; value=&quot;266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430</Words>
  <Application>Microsoft Office PowerPoint</Application>
  <PresentationFormat>On-screen Show (4:3)</PresentationFormat>
  <Paragraphs>65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1_Office Theme</vt:lpstr>
      <vt:lpstr>PowerPoint Presentation</vt:lpstr>
      <vt:lpstr>WHAT IS                                                                  ?       </vt:lpstr>
      <vt:lpstr>WHY ALL THE BUZZ ABOUT CNG &amp; OTHER ALTERNATIVE FUELS?</vt:lpstr>
      <vt:lpstr>WHY ALL THE BUZZ ABOUT CNG &amp; OTHER ALTERNATIVE FUELS?</vt:lpstr>
      <vt:lpstr>PowerPoint Presentation</vt:lpstr>
      <vt:lpstr>HOW DOES OPW GO TO MARKET IN THIS SPACE?</vt:lpstr>
      <vt:lpstr>HOW CAN OPW HELP YOU WIN?</vt:lpstr>
      <vt:lpstr>HOW CAN OPW HELP YOU WIN?</vt:lpstr>
      <vt:lpstr>HOW CAN OPW HELP YOU WIN?</vt:lpstr>
      <vt:lpstr>HOW CAN OPW HELP YOU WIN?</vt:lpstr>
    </vt:vector>
  </TitlesOfParts>
  <Company>OPW Fueling Components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Lewis Bell</dc:creator>
  <cp:lastModifiedBy>Lewis Bell</cp:lastModifiedBy>
  <cp:revision>1</cp:revision>
  <dcterms:created xsi:type="dcterms:W3CDTF">2013-07-31T15:32:55Z</dcterms:created>
  <dcterms:modified xsi:type="dcterms:W3CDTF">2013-07-31T15:34:23Z</dcterms:modified>
</cp:coreProperties>
</file>